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3"/>
  </p:notesMasterIdLst>
  <p:handoutMasterIdLst>
    <p:handoutMasterId r:id="rId64"/>
  </p:handoutMasterIdLst>
  <p:sldIdLst>
    <p:sldId id="330" r:id="rId2"/>
    <p:sldId id="275" r:id="rId3"/>
    <p:sldId id="287" r:id="rId4"/>
    <p:sldId id="277" r:id="rId5"/>
    <p:sldId id="378" r:id="rId6"/>
    <p:sldId id="332" r:id="rId7"/>
    <p:sldId id="288" r:id="rId8"/>
    <p:sldId id="336" r:id="rId9"/>
    <p:sldId id="278" r:id="rId10"/>
    <p:sldId id="365" r:id="rId11"/>
    <p:sldId id="289" r:id="rId12"/>
    <p:sldId id="377" r:id="rId13"/>
    <p:sldId id="366" r:id="rId14"/>
    <p:sldId id="279" r:id="rId15"/>
    <p:sldId id="290" r:id="rId16"/>
    <p:sldId id="367" r:id="rId17"/>
    <p:sldId id="294" r:id="rId18"/>
    <p:sldId id="293" r:id="rId19"/>
    <p:sldId id="295" r:id="rId20"/>
    <p:sldId id="296" r:id="rId21"/>
    <p:sldId id="280" r:id="rId22"/>
    <p:sldId id="349" r:id="rId23"/>
    <p:sldId id="343" r:id="rId24"/>
    <p:sldId id="350" r:id="rId25"/>
    <p:sldId id="339" r:id="rId26"/>
    <p:sldId id="335" r:id="rId27"/>
    <p:sldId id="344" r:id="rId28"/>
    <p:sldId id="345" r:id="rId29"/>
    <p:sldId id="298" r:id="rId30"/>
    <p:sldId id="302" r:id="rId31"/>
    <p:sldId id="329" r:id="rId32"/>
    <p:sldId id="351" r:id="rId33"/>
    <p:sldId id="368" r:id="rId34"/>
    <p:sldId id="369" r:id="rId35"/>
    <p:sldId id="282" r:id="rId36"/>
    <p:sldId id="370" r:id="rId37"/>
    <p:sldId id="333" r:id="rId38"/>
    <p:sldId id="352" r:id="rId39"/>
    <p:sldId id="353" r:id="rId40"/>
    <p:sldId id="305" r:id="rId41"/>
    <p:sldId id="306" r:id="rId42"/>
    <p:sldId id="371" r:id="rId43"/>
    <p:sldId id="307" r:id="rId44"/>
    <p:sldId id="310" r:id="rId45"/>
    <p:sldId id="354" r:id="rId46"/>
    <p:sldId id="313" r:id="rId47"/>
    <p:sldId id="355" r:id="rId48"/>
    <p:sldId id="356" r:id="rId49"/>
    <p:sldId id="372" r:id="rId50"/>
    <p:sldId id="357" r:id="rId51"/>
    <p:sldId id="358" r:id="rId52"/>
    <p:sldId id="359" r:id="rId53"/>
    <p:sldId id="286" r:id="rId54"/>
    <p:sldId id="374" r:id="rId55"/>
    <p:sldId id="373" r:id="rId56"/>
    <p:sldId id="342" r:id="rId57"/>
    <p:sldId id="361" r:id="rId58"/>
    <p:sldId id="301" r:id="rId59"/>
    <p:sldId id="360" r:id="rId60"/>
    <p:sldId id="375" r:id="rId61"/>
    <p:sldId id="331" r:id="rId62"/>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94667"/>
  </p:normalViewPr>
  <p:slideViewPr>
    <p:cSldViewPr snapToGrid="0">
      <p:cViewPr varScale="1">
        <p:scale>
          <a:sx n="62" d="100"/>
          <a:sy n="62" d="100"/>
        </p:scale>
        <p:origin x="1312" y="5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4820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sz="2000" dirty="0"/>
              <a:t>User-friendly </a:t>
            </a:r>
            <a:r>
              <a:rPr lang="en-US" altLang="en-US" sz="2000" b="1" dirty="0">
                <a:solidFill>
                  <a:srgbClr val="006699"/>
                </a:solidFill>
                <a:latin typeface="+mj-lt"/>
              </a:rPr>
              <a:t>desktop</a:t>
            </a:r>
            <a:r>
              <a:rPr lang="en-US" altLang="en-US" sz="2000" dirty="0"/>
              <a:t> metaphor interface</a:t>
            </a:r>
          </a:p>
          <a:p>
            <a:pPr lvl="1"/>
            <a:r>
              <a:rPr lang="en-US" altLang="en-US" sz="2000" dirty="0"/>
              <a:t>Usually mouse, keyboard, and monitor</a:t>
            </a:r>
          </a:p>
          <a:p>
            <a:pPr lvl="1"/>
            <a:r>
              <a:rPr lang="en-US" altLang="en-US" sz="2000" b="1" dirty="0">
                <a:solidFill>
                  <a:srgbClr val="006699"/>
                </a:solidFill>
                <a:latin typeface="+mj-lt"/>
              </a:rPr>
              <a:t>Icons</a:t>
            </a:r>
            <a:r>
              <a:rPr lang="en-US" altLang="en-US" sz="2000" dirty="0"/>
              <a:t> represent files, programs, actions, </a:t>
            </a:r>
            <a:r>
              <a:rPr lang="en-US" altLang="en-US" sz="2000" dirty="0" err="1"/>
              <a:t>etc</a:t>
            </a:r>
            <a:endParaRPr lang="en-US" altLang="en-US" sz="2000" dirty="0"/>
          </a:p>
          <a:p>
            <a:pPr lvl="1"/>
            <a:r>
              <a:rPr lang="en-US" altLang="en-US" sz="2000" dirty="0"/>
              <a:t>Various mouse buttons over objects in the interface cause various actions (provide information, options, execute function, open directory (known as a </a:t>
            </a:r>
            <a:r>
              <a:rPr lang="en-US" altLang="en-US" sz="2000" b="1" dirty="0">
                <a:solidFill>
                  <a:srgbClr val="006699"/>
                </a:solidFill>
                <a:latin typeface="+mj-lt"/>
              </a:rPr>
              <a:t>folder</a:t>
            </a:r>
            <a:r>
              <a:rPr lang="en-US" altLang="en-US" sz="2000" dirty="0"/>
              <a:t>)</a:t>
            </a:r>
          </a:p>
          <a:p>
            <a:pPr lvl="1"/>
            <a:r>
              <a:rPr lang="en-US" altLang="en-US" sz="2000" dirty="0"/>
              <a:t>Invented at Xerox PARC</a:t>
            </a:r>
          </a:p>
          <a:p>
            <a:r>
              <a:rPr lang="en-US" altLang="en-US" sz="2000" dirty="0"/>
              <a:t>Many systems now include both CLI and GUI interfaces</a:t>
            </a:r>
          </a:p>
          <a:p>
            <a:pPr lvl="1"/>
            <a:r>
              <a:rPr lang="en-US" altLang="en-US" sz="2000" dirty="0"/>
              <a:t>Microsoft Windows is GUI with CLI </a:t>
            </a:r>
            <a:r>
              <a:rPr lang="ja-JP" altLang="en-US" sz="2000" dirty="0"/>
              <a:t>“</a:t>
            </a:r>
            <a:r>
              <a:rPr lang="en-US" altLang="ja-JP" sz="2000" dirty="0"/>
              <a:t>command</a:t>
            </a:r>
            <a:r>
              <a:rPr lang="ja-JP" altLang="en-US" sz="2000" dirty="0"/>
              <a:t>”</a:t>
            </a:r>
            <a:r>
              <a:rPr lang="en-US" altLang="ja-JP" sz="2000" dirty="0"/>
              <a:t> shell</a:t>
            </a:r>
          </a:p>
          <a:p>
            <a:pPr lvl="1"/>
            <a:r>
              <a:rPr lang="en-US" altLang="en-US" sz="2000" dirty="0"/>
              <a:t>Apple Mac OS X is </a:t>
            </a:r>
            <a:r>
              <a:rPr lang="ja-JP" altLang="en-US" sz="2000" dirty="0"/>
              <a:t>“</a:t>
            </a:r>
            <a:r>
              <a:rPr lang="en-US" altLang="ja-JP" sz="2000" dirty="0"/>
              <a:t>Aqua</a:t>
            </a:r>
            <a:r>
              <a:rPr lang="ja-JP" altLang="en-US" sz="2000" dirty="0"/>
              <a:t>”</a:t>
            </a:r>
            <a:r>
              <a:rPr lang="en-US" altLang="ja-JP" sz="2000" dirty="0"/>
              <a:t> GUI interface with UNIX kernel underneath and shells available</a:t>
            </a:r>
          </a:p>
          <a:p>
            <a:pPr lvl="1"/>
            <a:r>
              <a:rPr lang="en-US" altLang="en-US" sz="2000" dirty="0"/>
              <a:t>Unix and Linux have CLI with optional GUI interfaces (CDE, KDE, GNOME)</a:t>
            </a:r>
          </a:p>
          <a:p>
            <a:pPr lvl="1"/>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sz="2400" dirty="0">
                <a:ea typeface="ＭＳ Ｐゴシック" charset="-128"/>
              </a:rPr>
              <a:t>Touchscreen devices require new interfaces</a:t>
            </a:r>
          </a:p>
          <a:p>
            <a:pPr lvl="1">
              <a:defRPr/>
            </a:pPr>
            <a:r>
              <a:rPr lang="en-US" sz="2400" dirty="0">
                <a:ea typeface="ＭＳ Ｐゴシック" charset="-128"/>
              </a:rPr>
              <a:t>Mouse not possible or not desired</a:t>
            </a:r>
          </a:p>
          <a:p>
            <a:pPr lvl="1">
              <a:defRPr/>
            </a:pPr>
            <a:r>
              <a:rPr lang="en-US" sz="2400" dirty="0">
                <a:ea typeface="ＭＳ Ｐゴシック" charset="-128"/>
              </a:rPr>
              <a:t>Actions and selection based on gestures</a:t>
            </a:r>
          </a:p>
          <a:p>
            <a:pPr lvl="1">
              <a:defRPr/>
            </a:pPr>
            <a:r>
              <a:rPr lang="en-US" sz="2400" dirty="0">
                <a:ea typeface="ＭＳ Ｐゴシック" charset="-128"/>
              </a:rPr>
              <a:t>Virtual keyboard for text entry</a:t>
            </a:r>
          </a:p>
          <a:p>
            <a:pPr>
              <a:defRPr/>
            </a:pPr>
            <a:r>
              <a:rPr lang="en-US" sz="24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sz="2000" dirty="0"/>
              <a:t>Programming interface to the services provided by the OS</a:t>
            </a:r>
            <a:endParaRPr lang="en-US" altLang="en-US" sz="900" dirty="0"/>
          </a:p>
          <a:p>
            <a:pPr>
              <a:lnSpc>
                <a:spcPct val="90000"/>
              </a:lnSpc>
            </a:pPr>
            <a:r>
              <a:rPr lang="en-US" altLang="en-US" sz="2000" dirty="0"/>
              <a:t>Typically written in a high-level language (C or C++)</a:t>
            </a:r>
            <a:endParaRPr lang="en-US" altLang="en-US" sz="900" dirty="0"/>
          </a:p>
          <a:p>
            <a:pPr>
              <a:lnSpc>
                <a:spcPct val="90000"/>
              </a:lnSpc>
            </a:pPr>
            <a:r>
              <a:rPr lang="en-US" altLang="en-US" sz="2000" dirty="0"/>
              <a:t>Mostly accessed by programs via a high-level </a:t>
            </a:r>
            <a:r>
              <a:rPr lang="en-US" altLang="en-US" sz="2000" b="1" dirty="0">
                <a:solidFill>
                  <a:srgbClr val="006699"/>
                </a:solidFill>
                <a:latin typeface="+mj-lt"/>
              </a:rPr>
              <a:t>Application</a:t>
            </a:r>
            <a:r>
              <a:rPr lang="en-US" altLang="en-US" sz="2000" b="1" dirty="0">
                <a:solidFill>
                  <a:srgbClr val="3366FF"/>
                </a:solidFill>
              </a:rPr>
              <a:t> </a:t>
            </a:r>
            <a:r>
              <a:rPr lang="en-US" altLang="en-US" sz="2000" b="1" dirty="0">
                <a:solidFill>
                  <a:srgbClr val="006699"/>
                </a:solidFill>
                <a:latin typeface="+mj-lt"/>
              </a:rPr>
              <a:t>Programming</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solidFill>
                  <a:srgbClr val="000000"/>
                </a:solidFill>
              </a:rPr>
              <a:t>(</a:t>
            </a:r>
            <a:r>
              <a:rPr lang="en-US" altLang="en-US" sz="2000" b="1" dirty="0">
                <a:solidFill>
                  <a:srgbClr val="006699"/>
                </a:solidFill>
                <a:latin typeface="+mj-lt"/>
              </a:rPr>
              <a:t>API</a:t>
            </a:r>
            <a:r>
              <a:rPr lang="en-US" altLang="en-US" sz="2000" dirty="0">
                <a:solidFill>
                  <a:srgbClr val="000000"/>
                </a:solidFill>
              </a:rPr>
              <a:t>)</a:t>
            </a:r>
            <a:r>
              <a:rPr lang="en-US" altLang="en-US" sz="2000" dirty="0">
                <a:solidFill>
                  <a:srgbClr val="3366FF"/>
                </a:solidFill>
              </a:rPr>
              <a:t> </a:t>
            </a:r>
            <a:r>
              <a:rPr lang="en-US" altLang="en-US" sz="2000" dirty="0"/>
              <a:t>rather than direct system call</a:t>
            </a:r>
            <a:endParaRPr lang="en-US" altLang="en-US" sz="900" dirty="0"/>
          </a:p>
          <a:p>
            <a:pPr>
              <a:lnSpc>
                <a:spcPct val="90000"/>
              </a:lnSpc>
            </a:pPr>
            <a:r>
              <a:rPr lang="en-US" altLang="en-US" sz="2000" dirty="0"/>
              <a:t>Three most common APIs:</a:t>
            </a:r>
          </a:p>
          <a:p>
            <a:pPr lvl="1">
              <a:lnSpc>
                <a:spcPct val="90000"/>
              </a:lnSpc>
            </a:pPr>
            <a:r>
              <a:rPr lang="en-US" altLang="en-US" sz="2000" dirty="0"/>
              <a:t>Win32 API for Windows</a:t>
            </a:r>
          </a:p>
          <a:p>
            <a:pPr lvl="1">
              <a:lnSpc>
                <a:spcPct val="90000"/>
              </a:lnSpc>
            </a:pPr>
            <a:r>
              <a:rPr lang="en-US" altLang="en-US" sz="2000" dirty="0"/>
              <a:t>POSIX API for POSIX-based systems (including virtually all versions of UNIX, Linux, and Mac OS X)</a:t>
            </a:r>
          </a:p>
          <a:p>
            <a:pPr lvl="1">
              <a:lnSpc>
                <a:spcPct val="90000"/>
              </a:lnSpc>
            </a:pPr>
            <a:r>
              <a:rPr lang="en-US" altLang="en-US" sz="2000" dirty="0"/>
              <a:t>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896937" y="4767263"/>
            <a:ext cx="7181850" cy="75713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sz="2400" dirty="0">
                <a:latin typeface="+mn-lt"/>
              </a:rPr>
              <a:t>Note that the system-call names used throughout this text are generic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sz="2400" dirty="0"/>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706" y="2228056"/>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650956" y="2301278"/>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713706" y="2291753"/>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sz="2000" dirty="0"/>
              <a:t>Typically, a number is associated with each system call</a:t>
            </a:r>
          </a:p>
          <a:p>
            <a:pPr lvl="1"/>
            <a:r>
              <a:rPr lang="en-US" altLang="en-US" sz="2000" b="1" dirty="0">
                <a:solidFill>
                  <a:srgbClr val="006699"/>
                </a:solidFill>
                <a:latin typeface="+mj-lt"/>
              </a:rPr>
              <a:t>System-call</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maintains a table indexed according to these numbers</a:t>
            </a:r>
            <a:endParaRPr lang="en-US" altLang="en-US" sz="900" dirty="0"/>
          </a:p>
          <a:p>
            <a:r>
              <a:rPr lang="en-US" altLang="en-US" sz="2000" dirty="0"/>
              <a:t>The system call interface invokes the intended system call in OS kernel and returns status of the system call and any return values</a:t>
            </a:r>
            <a:endParaRPr lang="en-US" altLang="en-US" sz="900" dirty="0"/>
          </a:p>
          <a:p>
            <a:r>
              <a:rPr lang="en-US" altLang="en-US" sz="2000" dirty="0"/>
              <a:t>The caller needs to know nothing about how the system call is implemented</a:t>
            </a:r>
          </a:p>
          <a:p>
            <a:pPr lvl="1"/>
            <a:r>
              <a:rPr lang="en-US" altLang="en-US" sz="2000" dirty="0"/>
              <a:t>Just needs to obey API and understand what OS will do as a result call</a:t>
            </a:r>
          </a:p>
          <a:p>
            <a:pPr lvl="1"/>
            <a:r>
              <a:rPr lang="en-US" altLang="en-US" sz="2000" dirty="0"/>
              <a:t>Most details of OS interface hidden from programmer by API  </a:t>
            </a:r>
          </a:p>
          <a:p>
            <a:pPr lvl="2"/>
            <a:r>
              <a:rPr lang="en-US" altLang="en-US" sz="2000" dirty="0"/>
              <a:t>Managed by run-time support library (set of functions built into libraries included with compiler)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sz="2000" dirty="0"/>
              <a:t>Often, more information is required than simply identity of desired system call</a:t>
            </a:r>
          </a:p>
          <a:p>
            <a:pPr lvl="1">
              <a:lnSpc>
                <a:spcPct val="90000"/>
              </a:lnSpc>
            </a:pPr>
            <a:r>
              <a:rPr lang="en-US" altLang="en-US" sz="2000" dirty="0"/>
              <a:t>Exact type and amount of information vary according to OS and call</a:t>
            </a:r>
            <a:endParaRPr lang="en-US" altLang="en-US" sz="1000" dirty="0"/>
          </a:p>
          <a:p>
            <a:pPr>
              <a:lnSpc>
                <a:spcPct val="90000"/>
              </a:lnSpc>
            </a:pPr>
            <a:r>
              <a:rPr lang="en-US" altLang="en-US" sz="2000" dirty="0"/>
              <a:t>Three general methods used to pass parameters to the OS</a:t>
            </a:r>
          </a:p>
          <a:p>
            <a:pPr lvl="1">
              <a:lnSpc>
                <a:spcPct val="90000"/>
              </a:lnSpc>
            </a:pPr>
            <a:r>
              <a:rPr lang="en-US" altLang="en-US" sz="2000" dirty="0"/>
              <a:t>Simplest: pass the parameters in registers</a:t>
            </a:r>
          </a:p>
          <a:p>
            <a:pPr lvl="2">
              <a:lnSpc>
                <a:spcPct val="90000"/>
              </a:lnSpc>
            </a:pPr>
            <a:r>
              <a:rPr lang="en-US" altLang="en-US" sz="2000" dirty="0"/>
              <a:t>In some cases, may be more parameters than registers</a:t>
            </a:r>
          </a:p>
          <a:p>
            <a:pPr lvl="1">
              <a:lnSpc>
                <a:spcPct val="90000"/>
              </a:lnSpc>
            </a:pPr>
            <a:r>
              <a:rPr lang="en-US" altLang="en-US" sz="2000" dirty="0"/>
              <a:t>Parameters stored in a block</a:t>
            </a:r>
            <a:r>
              <a:rPr lang="en-US" altLang="en-US" sz="2000" i="1" dirty="0"/>
              <a:t>, </a:t>
            </a:r>
            <a:r>
              <a:rPr lang="en-US" altLang="en-US" sz="2000" dirty="0"/>
              <a:t>or table, in memory, and address of block passed as a parameter in a register </a:t>
            </a:r>
          </a:p>
          <a:p>
            <a:pPr lvl="2">
              <a:lnSpc>
                <a:spcPct val="90000"/>
              </a:lnSpc>
            </a:pPr>
            <a:r>
              <a:rPr lang="en-US" altLang="en-US" sz="2000" dirty="0"/>
              <a:t>This approach taken by Linux and Solaris</a:t>
            </a:r>
          </a:p>
          <a:p>
            <a:pPr lvl="1">
              <a:lnSpc>
                <a:spcPct val="90000"/>
              </a:lnSpc>
            </a:pPr>
            <a:r>
              <a:rPr lang="en-US" altLang="en-US" sz="2000" dirty="0"/>
              <a:t>Parameters placed, or </a:t>
            </a:r>
            <a:r>
              <a:rPr lang="en-US" altLang="en-US" sz="2000" b="1" dirty="0">
                <a:solidFill>
                  <a:srgbClr val="006699"/>
                </a:solidFill>
                <a:latin typeface="+mj-lt"/>
              </a:rPr>
              <a:t>pushed</a:t>
            </a:r>
            <a:r>
              <a:rPr lang="en-US" altLang="en-US" sz="2000" i="1" dirty="0"/>
              <a:t>, </a:t>
            </a:r>
            <a:r>
              <a:rPr lang="en-US" altLang="en-US" sz="2000" dirty="0"/>
              <a:t>onto the </a:t>
            </a:r>
            <a:r>
              <a:rPr lang="en-US" altLang="en-US" sz="2000" b="1" dirty="0">
                <a:solidFill>
                  <a:srgbClr val="006699"/>
                </a:solidFill>
                <a:latin typeface="+mj-lt"/>
              </a:rPr>
              <a:t>stack</a:t>
            </a:r>
            <a:r>
              <a:rPr lang="en-US" altLang="en-US" sz="2000" i="1" dirty="0"/>
              <a:t> </a:t>
            </a:r>
            <a:r>
              <a:rPr lang="en-US" altLang="en-US" sz="2000" dirty="0"/>
              <a:t>by the program and </a:t>
            </a:r>
            <a:r>
              <a:rPr lang="en-US" altLang="en-US" sz="2000" b="1" dirty="0">
                <a:solidFill>
                  <a:srgbClr val="006699"/>
                </a:solidFill>
                <a:latin typeface="+mj-lt"/>
              </a:rPr>
              <a:t>popped</a:t>
            </a:r>
            <a:r>
              <a:rPr lang="en-US" altLang="en-US" sz="2000" i="1" dirty="0"/>
              <a:t> </a:t>
            </a:r>
            <a:r>
              <a:rPr lang="en-US" altLang="en-US" sz="2000" dirty="0"/>
              <a:t>off the stack by the OS</a:t>
            </a:r>
          </a:p>
          <a:p>
            <a:pPr lvl="1">
              <a:lnSpc>
                <a:spcPct val="90000"/>
              </a:lnSpc>
            </a:pPr>
            <a:r>
              <a:rPr lang="en-US" altLang="en-US" sz="2000"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sz="2400" dirty="0"/>
              <a:t>Operating System Services</a:t>
            </a:r>
          </a:p>
          <a:p>
            <a:pPr lvl="1"/>
            <a:r>
              <a:rPr lang="en-US" altLang="en-US" sz="2400" dirty="0"/>
              <a:t>User and Operating System-Interface</a:t>
            </a:r>
          </a:p>
          <a:p>
            <a:pPr lvl="1"/>
            <a:r>
              <a:rPr lang="en-US" altLang="en-US" sz="2400" dirty="0">
                <a:solidFill>
                  <a:srgbClr val="0000FF"/>
                </a:solidFill>
              </a:rPr>
              <a:t>System Calls</a:t>
            </a:r>
          </a:p>
          <a:p>
            <a:r>
              <a:rPr lang="en-US" altLang="en-US" sz="2400" dirty="0"/>
              <a:t>System Services</a:t>
            </a:r>
          </a:p>
          <a:p>
            <a:pPr lvl="1"/>
            <a:r>
              <a:rPr lang="en-US" altLang="en-US" sz="2400" dirty="0"/>
              <a:t>Linkers and Loaders</a:t>
            </a:r>
          </a:p>
          <a:p>
            <a:pPr lvl="1"/>
            <a:r>
              <a:rPr lang="en-US" altLang="en-US" sz="2400" dirty="0"/>
              <a:t>Why Applications are Operating System Specific</a:t>
            </a:r>
          </a:p>
          <a:p>
            <a:r>
              <a:rPr lang="en-US" altLang="en-US" sz="2400" dirty="0"/>
              <a:t>Design and Implementation</a:t>
            </a:r>
          </a:p>
          <a:p>
            <a:pPr lvl="1"/>
            <a:r>
              <a:rPr lang="en-US" altLang="en-US" sz="2400" dirty="0">
                <a:solidFill>
                  <a:srgbClr val="0000FF"/>
                </a:solidFill>
              </a:rPr>
              <a:t>Operating System Structure</a:t>
            </a:r>
          </a:p>
          <a:p>
            <a:pPr lvl="1"/>
            <a:r>
              <a:rPr lang="en-US" altLang="en-US" sz="2400" dirty="0"/>
              <a:t>Building and Booting an Operating System</a:t>
            </a:r>
          </a:p>
          <a:p>
            <a:pPr lvl="1"/>
            <a:r>
              <a:rPr lang="en-US" altLang="en-US" sz="2400"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sz="2000" dirty="0"/>
              <a:t>Process control</a:t>
            </a:r>
          </a:p>
          <a:p>
            <a:pPr lvl="1"/>
            <a:r>
              <a:rPr lang="en-US" altLang="en-US" sz="2000" dirty="0"/>
              <a:t>create process, terminate process</a:t>
            </a:r>
          </a:p>
          <a:p>
            <a:pPr lvl="1"/>
            <a:r>
              <a:rPr lang="en-US" altLang="en-US" sz="2000" dirty="0"/>
              <a:t>end, abort</a:t>
            </a:r>
          </a:p>
          <a:p>
            <a:pPr lvl="1"/>
            <a:r>
              <a:rPr lang="en-US" altLang="en-US" sz="2000" dirty="0"/>
              <a:t>load, execute</a:t>
            </a:r>
          </a:p>
          <a:p>
            <a:pPr lvl="1"/>
            <a:r>
              <a:rPr lang="en-US" altLang="en-US" sz="2000" dirty="0"/>
              <a:t>get process attributes, set process attributes</a:t>
            </a:r>
          </a:p>
          <a:p>
            <a:pPr lvl="1"/>
            <a:r>
              <a:rPr lang="en-US" altLang="en-US" sz="2000" dirty="0"/>
              <a:t>wait for time</a:t>
            </a:r>
          </a:p>
          <a:p>
            <a:pPr lvl="1"/>
            <a:r>
              <a:rPr lang="en-US" altLang="en-US" sz="2000" dirty="0"/>
              <a:t>wait event, signal event</a:t>
            </a:r>
          </a:p>
          <a:p>
            <a:pPr lvl="1"/>
            <a:r>
              <a:rPr lang="en-US" altLang="en-US" sz="2000" dirty="0"/>
              <a:t>allocate and free memory</a:t>
            </a:r>
          </a:p>
          <a:p>
            <a:pPr lvl="1"/>
            <a:r>
              <a:rPr lang="en-US" altLang="en-US" sz="2000" dirty="0"/>
              <a:t>dump memory if error</a:t>
            </a:r>
          </a:p>
          <a:p>
            <a:pPr lvl="1"/>
            <a:r>
              <a:rPr lang="en-US" altLang="en-US" sz="2000" b="1" dirty="0">
                <a:solidFill>
                  <a:srgbClr val="006699"/>
                </a:solidFill>
                <a:latin typeface="+mj-lt"/>
              </a:rPr>
              <a:t>Debugger</a:t>
            </a:r>
            <a:r>
              <a:rPr lang="en-US" altLang="en-US" sz="2000" dirty="0"/>
              <a:t> for determining </a:t>
            </a:r>
            <a:r>
              <a:rPr lang="en-US" altLang="en-US" sz="2000" b="1" dirty="0">
                <a:solidFill>
                  <a:srgbClr val="006699"/>
                </a:solidFill>
                <a:latin typeface="+mj-lt"/>
              </a:rPr>
              <a:t>bugs</a:t>
            </a:r>
            <a:r>
              <a:rPr lang="en-US" altLang="en-US" sz="2000" b="1" dirty="0">
                <a:solidFill>
                  <a:srgbClr val="3366FF"/>
                </a:solidFill>
              </a:rPr>
              <a:t>, </a:t>
            </a:r>
            <a:r>
              <a:rPr lang="en-US" altLang="en-US" sz="2000" b="1" dirty="0">
                <a:solidFill>
                  <a:srgbClr val="006699"/>
                </a:solidFill>
                <a:latin typeface="+mj-lt"/>
              </a:rPr>
              <a:t>single</a:t>
            </a:r>
            <a:r>
              <a:rPr lang="en-US" altLang="en-US" sz="2000" b="1" dirty="0">
                <a:solidFill>
                  <a:srgbClr val="3366FF"/>
                </a:solidFill>
              </a:rPr>
              <a:t> </a:t>
            </a:r>
            <a:r>
              <a:rPr lang="en-US" altLang="en-US" sz="2000" b="1" dirty="0">
                <a:solidFill>
                  <a:srgbClr val="006699"/>
                </a:solidFill>
                <a:latin typeface="+mj-lt"/>
              </a:rPr>
              <a:t>step</a:t>
            </a:r>
            <a:r>
              <a:rPr lang="en-US" altLang="en-US" sz="2000" b="1" dirty="0">
                <a:solidFill>
                  <a:srgbClr val="3366FF"/>
                </a:solidFill>
              </a:rPr>
              <a:t> </a:t>
            </a:r>
            <a:r>
              <a:rPr lang="en-US" altLang="en-US" sz="2000" dirty="0"/>
              <a:t>execution</a:t>
            </a:r>
          </a:p>
          <a:p>
            <a:pPr lvl="1"/>
            <a:r>
              <a:rPr lang="en-US" altLang="en-US" sz="2000" b="1" dirty="0">
                <a:solidFill>
                  <a:srgbClr val="006699"/>
                </a:solidFill>
                <a:latin typeface="+mj-lt"/>
              </a:rPr>
              <a:t>Locks</a:t>
            </a:r>
            <a:r>
              <a:rPr lang="en-US" altLang="en-US" sz="2000" dirty="0"/>
              <a:t> for managing access to shared data between processes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sz="2000" dirty="0"/>
              <a:t>File management</a:t>
            </a:r>
          </a:p>
          <a:p>
            <a:pPr lvl="1"/>
            <a:r>
              <a:rPr lang="en-US" altLang="en-US" sz="2000" dirty="0"/>
              <a:t>create file, delete file</a:t>
            </a:r>
          </a:p>
          <a:p>
            <a:pPr lvl="1"/>
            <a:r>
              <a:rPr lang="en-US" altLang="en-US" sz="2000" dirty="0"/>
              <a:t>open, close file</a:t>
            </a:r>
          </a:p>
          <a:p>
            <a:pPr lvl="1"/>
            <a:r>
              <a:rPr lang="en-US" altLang="en-US" sz="2000" dirty="0"/>
              <a:t>read, write, reposition</a:t>
            </a:r>
          </a:p>
          <a:p>
            <a:pPr lvl="1"/>
            <a:r>
              <a:rPr lang="en-US" altLang="en-US" sz="2000" dirty="0"/>
              <a:t>get and set file attributes</a:t>
            </a:r>
          </a:p>
          <a:p>
            <a:r>
              <a:rPr lang="en-US" altLang="en-US" sz="2000" dirty="0"/>
              <a:t>Device management</a:t>
            </a:r>
          </a:p>
          <a:p>
            <a:pPr lvl="1"/>
            <a:r>
              <a:rPr lang="en-US" altLang="en-US" sz="2000" dirty="0"/>
              <a:t>request device, release device</a:t>
            </a:r>
          </a:p>
          <a:p>
            <a:pPr lvl="1"/>
            <a:r>
              <a:rPr lang="en-US" altLang="en-US" sz="2000" dirty="0"/>
              <a:t>read, write, reposition</a:t>
            </a:r>
          </a:p>
          <a:p>
            <a:pPr lvl="1"/>
            <a:r>
              <a:rPr lang="en-US" altLang="en-US" sz="2000" dirty="0"/>
              <a:t>get device attributes, set device attributes</a:t>
            </a:r>
          </a:p>
          <a:p>
            <a:pPr lvl="1"/>
            <a:r>
              <a:rPr lang="en-US" altLang="en-US" sz="2000" dirty="0"/>
              <a:t>logically attach or detach devices</a:t>
            </a:r>
          </a:p>
          <a:p>
            <a:pPr lvl="1"/>
            <a:endParaRPr lang="en-US" altLang="en-US" dirty="0"/>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sz="2000" dirty="0"/>
              <a:t>Information maintenance</a:t>
            </a:r>
          </a:p>
          <a:p>
            <a:pPr lvl="1"/>
            <a:r>
              <a:rPr lang="en-US" altLang="en-US" sz="2000" dirty="0"/>
              <a:t>get time or date, set time or date</a:t>
            </a:r>
          </a:p>
          <a:p>
            <a:pPr lvl="1"/>
            <a:r>
              <a:rPr lang="en-US" altLang="en-US" sz="2000" dirty="0"/>
              <a:t>get system data, set system data</a:t>
            </a:r>
          </a:p>
          <a:p>
            <a:pPr lvl="1"/>
            <a:r>
              <a:rPr lang="en-US" altLang="en-US" sz="2000" dirty="0"/>
              <a:t>get and set process, file, or device attributes</a:t>
            </a:r>
          </a:p>
          <a:p>
            <a:r>
              <a:rPr lang="en-US" altLang="en-US" sz="2000" dirty="0"/>
              <a:t>Communications</a:t>
            </a:r>
          </a:p>
          <a:p>
            <a:pPr lvl="1"/>
            <a:r>
              <a:rPr lang="en-US" altLang="en-US" sz="2000" dirty="0"/>
              <a:t>create, delete communication connection</a:t>
            </a:r>
          </a:p>
          <a:p>
            <a:pPr lvl="1"/>
            <a:r>
              <a:rPr lang="en-US" altLang="en-US" sz="2000" dirty="0"/>
              <a:t>send, receive messages if </a:t>
            </a:r>
            <a:r>
              <a:rPr lang="en-US" altLang="en-US" sz="2000" b="1" dirty="0">
                <a:solidFill>
                  <a:srgbClr val="006699"/>
                </a:solidFill>
                <a:latin typeface="+mj-lt"/>
              </a:rPr>
              <a:t>message</a:t>
            </a:r>
            <a:r>
              <a:rPr lang="en-US" altLang="en-US" sz="2000" b="1" dirty="0">
                <a:solidFill>
                  <a:srgbClr val="3366FF"/>
                </a:solidFill>
              </a:rPr>
              <a:t> </a:t>
            </a:r>
            <a:r>
              <a:rPr lang="en-US" altLang="en-US" sz="2000" b="1" dirty="0">
                <a:solidFill>
                  <a:srgbClr val="006699"/>
                </a:solidFill>
                <a:latin typeface="+mj-lt"/>
              </a:rPr>
              <a:t>passing</a:t>
            </a:r>
            <a:r>
              <a:rPr lang="en-US" altLang="en-US" sz="2000" b="1" dirty="0">
                <a:solidFill>
                  <a:srgbClr val="3366FF"/>
                </a:solidFill>
              </a:rPr>
              <a:t> </a:t>
            </a:r>
            <a:r>
              <a:rPr lang="en-US" altLang="en-US" sz="2000" b="1" dirty="0">
                <a:solidFill>
                  <a:srgbClr val="006699"/>
                </a:solidFill>
                <a:latin typeface="+mj-lt"/>
              </a:rPr>
              <a:t>model</a:t>
            </a:r>
            <a:r>
              <a:rPr lang="en-US" altLang="en-US" sz="2000" b="1" dirty="0">
                <a:solidFill>
                  <a:srgbClr val="3366FF"/>
                </a:solidFill>
              </a:rPr>
              <a:t> </a:t>
            </a:r>
            <a:r>
              <a:rPr lang="en-US" altLang="en-US" sz="2000" dirty="0"/>
              <a:t>to </a:t>
            </a:r>
            <a:r>
              <a:rPr lang="en-US" altLang="en-US" sz="2000" b="1" dirty="0">
                <a:solidFill>
                  <a:srgbClr val="006699"/>
                </a:solidFill>
                <a:latin typeface="+mj-lt"/>
              </a:rPr>
              <a:t>host</a:t>
            </a:r>
            <a:r>
              <a:rPr lang="en-US" altLang="en-US" sz="2000" b="1" dirty="0">
                <a:solidFill>
                  <a:srgbClr val="3366FF"/>
                </a:solidFill>
              </a:rPr>
              <a:t> </a:t>
            </a:r>
            <a:r>
              <a:rPr lang="en-US" altLang="en-US" sz="2000" b="1" dirty="0">
                <a:solidFill>
                  <a:srgbClr val="006699"/>
                </a:solidFill>
                <a:latin typeface="+mj-lt"/>
              </a:rPr>
              <a:t>name</a:t>
            </a:r>
            <a:r>
              <a:rPr lang="en-US" altLang="en-US" sz="2000" dirty="0"/>
              <a:t> or </a:t>
            </a:r>
            <a:r>
              <a:rPr lang="en-US" altLang="en-US" sz="2000" b="1" dirty="0">
                <a:solidFill>
                  <a:srgbClr val="006699"/>
                </a:solidFill>
                <a:latin typeface="+mj-lt"/>
              </a:rPr>
              <a:t>process</a:t>
            </a:r>
            <a:r>
              <a:rPr lang="en-US" altLang="en-US" sz="2000" b="1" dirty="0">
                <a:solidFill>
                  <a:srgbClr val="3366FF"/>
                </a:solidFill>
              </a:rPr>
              <a:t> </a:t>
            </a:r>
            <a:r>
              <a:rPr lang="en-US" altLang="en-US" sz="2000" b="1" dirty="0">
                <a:solidFill>
                  <a:srgbClr val="006699"/>
                </a:solidFill>
                <a:latin typeface="+mj-lt"/>
              </a:rPr>
              <a:t>name</a:t>
            </a:r>
          </a:p>
          <a:p>
            <a:pPr lvl="2"/>
            <a:r>
              <a:rPr lang="en-US" altLang="en-US" sz="2000" dirty="0"/>
              <a:t>From</a:t>
            </a:r>
            <a:r>
              <a:rPr lang="en-US" altLang="en-US" sz="2000" b="1" dirty="0">
                <a:solidFill>
                  <a:srgbClr val="3366FF"/>
                </a:solidFill>
              </a:rPr>
              <a:t> </a:t>
            </a:r>
            <a:r>
              <a:rPr lang="en-US" altLang="en-US" sz="2000" b="1" dirty="0">
                <a:solidFill>
                  <a:srgbClr val="006699"/>
                </a:solidFill>
                <a:latin typeface="+mj-lt"/>
              </a:rPr>
              <a:t>client</a:t>
            </a:r>
            <a:r>
              <a:rPr lang="en-US" altLang="en-US" sz="2000" b="1" dirty="0">
                <a:solidFill>
                  <a:srgbClr val="3366FF"/>
                </a:solidFill>
              </a:rPr>
              <a:t> </a:t>
            </a:r>
            <a:r>
              <a:rPr lang="en-US" altLang="en-US" sz="2000" dirty="0"/>
              <a:t>to</a:t>
            </a:r>
            <a:r>
              <a:rPr lang="en-US" altLang="en-US" sz="2000" b="1" dirty="0">
                <a:solidFill>
                  <a:srgbClr val="3366FF"/>
                </a:solidFill>
              </a:rPr>
              <a:t> </a:t>
            </a:r>
            <a:r>
              <a:rPr lang="en-US" altLang="en-US" sz="2000" b="1" dirty="0">
                <a:solidFill>
                  <a:srgbClr val="006699"/>
                </a:solidFill>
                <a:latin typeface="+mj-lt"/>
              </a:rPr>
              <a:t>server</a:t>
            </a:r>
          </a:p>
          <a:p>
            <a:pPr lvl="1"/>
            <a:r>
              <a:rPr lang="en-US" altLang="en-US" sz="2000" b="1" dirty="0">
                <a:solidFill>
                  <a:srgbClr val="006699"/>
                </a:solidFill>
                <a:latin typeface="+mj-lt"/>
              </a:rPr>
              <a:t>Shared-memory</a:t>
            </a:r>
            <a:r>
              <a:rPr lang="en-US" altLang="en-US" sz="2000" b="1" dirty="0">
                <a:solidFill>
                  <a:srgbClr val="3366FF"/>
                </a:solidFill>
              </a:rPr>
              <a:t> </a:t>
            </a:r>
            <a:r>
              <a:rPr lang="en-US" altLang="en-US" sz="2000" b="1" dirty="0">
                <a:solidFill>
                  <a:srgbClr val="006699"/>
                </a:solidFill>
                <a:latin typeface="+mj-lt"/>
              </a:rPr>
              <a:t>model</a:t>
            </a:r>
            <a:r>
              <a:rPr lang="en-US" altLang="en-US" sz="2000" b="1" dirty="0">
                <a:solidFill>
                  <a:srgbClr val="3366FF"/>
                </a:solidFill>
              </a:rPr>
              <a:t> </a:t>
            </a:r>
            <a:r>
              <a:rPr lang="en-US" altLang="en-US" sz="2000" dirty="0"/>
              <a:t>create and gain access to memory regions</a:t>
            </a:r>
          </a:p>
          <a:p>
            <a:pPr lvl="1"/>
            <a:r>
              <a:rPr lang="en-US" altLang="en-US" sz="2000" dirty="0"/>
              <a:t>transfer status information</a:t>
            </a:r>
          </a:p>
          <a:p>
            <a:pPr lvl="1"/>
            <a:r>
              <a:rPr lang="en-US" altLang="en-US" sz="2000" dirty="0"/>
              <a:t>attach and detach remote devices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sz="2000" dirty="0"/>
              <a:t>Protection</a:t>
            </a:r>
          </a:p>
          <a:p>
            <a:pPr lvl="1"/>
            <a:r>
              <a:rPr lang="en-US" altLang="en-US" sz="2000" dirty="0"/>
              <a:t>Control access to resources</a:t>
            </a:r>
          </a:p>
          <a:p>
            <a:pPr lvl="1"/>
            <a:r>
              <a:rPr lang="en-US" altLang="en-US" sz="2000" dirty="0"/>
              <a:t>Get and set permissions</a:t>
            </a:r>
          </a:p>
          <a:p>
            <a:pPr lvl="1"/>
            <a:r>
              <a:rPr lang="en-US" altLang="en-US" sz="2000" dirty="0"/>
              <a:t>Allow and deny user access</a:t>
            </a:r>
          </a:p>
          <a:p>
            <a:pPr lvl="1"/>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dirty="0"/>
              <a:t>C program invoking </a:t>
            </a:r>
            <a:r>
              <a:rPr lang="en-US" altLang="en-US" dirty="0" err="1"/>
              <a:t>printf</a:t>
            </a:r>
            <a:r>
              <a:rPr lang="en-US" altLang="en-US" dirty="0"/>
              <a:t>()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dirty="0"/>
              <a:t>Process Control 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sz="2400" dirty="0"/>
              <a:t>Single-tasking</a:t>
            </a:r>
          </a:p>
          <a:p>
            <a:r>
              <a:rPr lang="en-US" altLang="en-US" sz="2400" dirty="0"/>
              <a:t>No operating system</a:t>
            </a:r>
          </a:p>
          <a:p>
            <a:r>
              <a:rPr lang="en-US" altLang="en-US" sz="2400" dirty="0"/>
              <a:t>Programs (sketch) loaded via USB into flash memory</a:t>
            </a:r>
          </a:p>
          <a:p>
            <a:r>
              <a:rPr lang="en-US" altLang="en-US" sz="2400" dirty="0"/>
              <a:t>Single memory space</a:t>
            </a:r>
          </a:p>
          <a:p>
            <a:r>
              <a:rPr lang="en-US" altLang="en-US" sz="2400" dirty="0"/>
              <a:t>Boot loader loads program</a:t>
            </a:r>
          </a:p>
          <a:p>
            <a:r>
              <a:rPr lang="en-US" altLang="en-US" sz="2400"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dirty="0"/>
              <a:t>Process Control 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sz="2000" dirty="0"/>
              <a:t>Unix variant</a:t>
            </a:r>
          </a:p>
          <a:p>
            <a:r>
              <a:rPr lang="en-US" altLang="en-US" sz="2000" dirty="0"/>
              <a:t>Multitasking</a:t>
            </a:r>
          </a:p>
          <a:p>
            <a:r>
              <a:rPr lang="en-US" altLang="en-US" sz="2000" dirty="0"/>
              <a:t>User login -&gt; invoke user</a:t>
            </a:r>
            <a:r>
              <a:rPr lang="ja-JP" altLang="en-US" sz="2000" dirty="0"/>
              <a:t>’</a:t>
            </a:r>
            <a:r>
              <a:rPr lang="en-US" altLang="ja-JP" sz="2000" dirty="0"/>
              <a:t>s choice of shell</a:t>
            </a:r>
          </a:p>
          <a:p>
            <a:r>
              <a:rPr lang="en-US" altLang="en-US" sz="2000" dirty="0"/>
              <a:t>Shell executes fork() system call to create process</a:t>
            </a:r>
          </a:p>
          <a:p>
            <a:pPr lvl="1"/>
            <a:r>
              <a:rPr lang="en-US" altLang="en-US" sz="2000" dirty="0"/>
              <a:t>Executes exec() to load program into process</a:t>
            </a:r>
          </a:p>
          <a:p>
            <a:pPr lvl="1"/>
            <a:r>
              <a:rPr lang="en-US" altLang="en-US" sz="2000" dirty="0"/>
              <a:t>Shell waits for process to terminate or continues with user commands</a:t>
            </a:r>
          </a:p>
          <a:p>
            <a:r>
              <a:rPr lang="en-US" altLang="en-US" sz="2000" dirty="0"/>
              <a:t>Process exits with:</a:t>
            </a:r>
          </a:p>
          <a:p>
            <a:pPr lvl="1"/>
            <a:r>
              <a:rPr lang="en-US" altLang="en-US" sz="2000" dirty="0"/>
              <a:t> code = 0 – no error </a:t>
            </a:r>
          </a:p>
          <a:p>
            <a:pPr lvl="1"/>
            <a:r>
              <a:rPr lang="en-US" altLang="en-US" sz="2000"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sz="2000" dirty="0">
                <a:solidFill>
                  <a:srgbClr val="0000FF"/>
                </a:solidFill>
              </a:rPr>
              <a:t>System programs </a:t>
            </a:r>
            <a:r>
              <a:rPr lang="en-US" altLang="en-US" sz="2000" dirty="0"/>
              <a:t>provide a convenient environment for program development and execution</a:t>
            </a:r>
          </a:p>
          <a:p>
            <a:pPr lvl="1"/>
            <a:r>
              <a:rPr lang="en-US" altLang="en-US" sz="2000" dirty="0"/>
              <a:t>File manipulation </a:t>
            </a:r>
          </a:p>
          <a:p>
            <a:pPr lvl="1"/>
            <a:r>
              <a:rPr lang="en-US" altLang="en-US" sz="2000" dirty="0"/>
              <a:t>Status information</a:t>
            </a:r>
          </a:p>
          <a:p>
            <a:pPr lvl="1"/>
            <a:r>
              <a:rPr lang="en-US" altLang="en-US" sz="2000" dirty="0"/>
              <a:t>Programming language support</a:t>
            </a:r>
          </a:p>
          <a:p>
            <a:pPr lvl="1"/>
            <a:r>
              <a:rPr lang="en-US" altLang="en-US" sz="2000" dirty="0"/>
              <a:t>Program loading and execution</a:t>
            </a:r>
          </a:p>
          <a:p>
            <a:pPr lvl="1"/>
            <a:r>
              <a:rPr lang="en-US" altLang="en-US" sz="2000" dirty="0"/>
              <a:t>Communications</a:t>
            </a:r>
          </a:p>
          <a:p>
            <a:pPr lvl="1"/>
            <a:r>
              <a:rPr lang="en-US" altLang="en-US" sz="2000" dirty="0"/>
              <a:t>Background services</a:t>
            </a:r>
          </a:p>
          <a:p>
            <a:r>
              <a:rPr lang="en-US" altLang="en-US" sz="2000" dirty="0"/>
              <a:t>Most users</a:t>
            </a:r>
            <a:r>
              <a:rPr lang="ja-JP" altLang="en-US" sz="2000" dirty="0"/>
              <a:t>’</a:t>
            </a:r>
            <a:r>
              <a:rPr lang="en-US" altLang="ja-JP" sz="2000" dirty="0"/>
              <a:t> view of the operation system is defined by system programs, not the actual system calls</a:t>
            </a:r>
            <a:endParaRPr lang="en-US"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2" y="1233488"/>
            <a:ext cx="7748863" cy="4534265"/>
          </a:xfrm>
        </p:spPr>
        <p:txBody>
          <a:bodyPr/>
          <a:lstStyle/>
          <a:p>
            <a:r>
              <a:rPr lang="en-US" altLang="en-US" sz="2400" dirty="0"/>
              <a:t>Identify services provided by an OS</a:t>
            </a:r>
          </a:p>
          <a:p>
            <a:r>
              <a:rPr lang="en-US" altLang="en-US" sz="2400" dirty="0"/>
              <a:t>Illustrate how </a:t>
            </a:r>
            <a:r>
              <a:rPr lang="en-US" altLang="en-US" sz="2400" dirty="0">
                <a:solidFill>
                  <a:srgbClr val="FF0000"/>
                </a:solidFill>
              </a:rPr>
              <a:t>system calls</a:t>
            </a:r>
            <a:r>
              <a:rPr lang="en-US" altLang="en-US" sz="2400" dirty="0">
                <a:solidFill>
                  <a:srgbClr val="0033CC"/>
                </a:solidFill>
              </a:rPr>
              <a:t> </a:t>
            </a:r>
            <a:r>
              <a:rPr lang="en-US" altLang="en-US" sz="2400" dirty="0"/>
              <a:t>are used to provide OS services</a:t>
            </a:r>
          </a:p>
          <a:p>
            <a:r>
              <a:rPr lang="en-US" altLang="en-US" sz="2400" dirty="0"/>
              <a:t>Compare and contrast monolithic, layered, microkernel, modular, and hybrid </a:t>
            </a:r>
            <a:r>
              <a:rPr lang="en-US" altLang="en-US" sz="2400" dirty="0">
                <a:solidFill>
                  <a:srgbClr val="0033CC"/>
                </a:solidFill>
              </a:rPr>
              <a:t>strategies for designing OS</a:t>
            </a:r>
          </a:p>
          <a:p>
            <a:r>
              <a:rPr lang="en-US" altLang="en-US" sz="2400" dirty="0"/>
              <a:t>Illustrate the process for booting an OS</a:t>
            </a:r>
          </a:p>
          <a:p>
            <a:r>
              <a:rPr lang="en-US" altLang="en-US" sz="2400" dirty="0"/>
              <a:t>Apply tools for monitoring OS performance</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sz="2000" dirty="0"/>
              <a:t>Provide a convenient environment for program development and execution</a:t>
            </a:r>
          </a:p>
          <a:p>
            <a:pPr lvl="1">
              <a:lnSpc>
                <a:spcPct val="90000"/>
              </a:lnSpc>
            </a:pPr>
            <a:r>
              <a:rPr lang="en-US" altLang="en-US" sz="2000" dirty="0"/>
              <a:t>Some of them are simply user interfaces to system calls; others are considerably more complex</a:t>
            </a:r>
            <a:endParaRPr lang="en-US" altLang="en-US" sz="900" dirty="0"/>
          </a:p>
          <a:p>
            <a:pPr>
              <a:lnSpc>
                <a:spcPct val="90000"/>
              </a:lnSpc>
            </a:pPr>
            <a:r>
              <a:rPr lang="en-US" altLang="en-US" sz="2000" b="1" dirty="0"/>
              <a:t>File management </a:t>
            </a:r>
            <a:r>
              <a:rPr lang="en-US" altLang="en-US" sz="2000" dirty="0"/>
              <a:t>- Create, delete, copy, rename, print, dump, list, and generally manipulate files and directories</a:t>
            </a:r>
          </a:p>
          <a:p>
            <a:pPr>
              <a:lnSpc>
                <a:spcPct val="90000"/>
              </a:lnSpc>
            </a:pPr>
            <a:endParaRPr lang="en-US" altLang="en-US" sz="900" dirty="0"/>
          </a:p>
          <a:p>
            <a:pPr>
              <a:lnSpc>
                <a:spcPct val="90000"/>
              </a:lnSpc>
            </a:pPr>
            <a:r>
              <a:rPr lang="en-US" altLang="en-US" sz="2000" b="1" dirty="0"/>
              <a:t>Status information</a:t>
            </a:r>
          </a:p>
          <a:p>
            <a:pPr lvl="1">
              <a:lnSpc>
                <a:spcPct val="90000"/>
              </a:lnSpc>
            </a:pPr>
            <a:r>
              <a:rPr lang="en-US" altLang="en-US" sz="2000" dirty="0"/>
              <a:t>Some ask the system for info - date, time, amount of available memory, disk space, number of users</a:t>
            </a:r>
          </a:p>
          <a:p>
            <a:pPr lvl="1">
              <a:lnSpc>
                <a:spcPct val="90000"/>
              </a:lnSpc>
            </a:pPr>
            <a:r>
              <a:rPr lang="en-US" altLang="en-US" sz="2000" dirty="0"/>
              <a:t>Others provide detailed performance, logging, and debugging information</a:t>
            </a:r>
          </a:p>
          <a:p>
            <a:pPr lvl="1">
              <a:lnSpc>
                <a:spcPct val="90000"/>
              </a:lnSpc>
            </a:pPr>
            <a:r>
              <a:rPr lang="en-US" altLang="en-US" sz="2000" dirty="0"/>
              <a:t>Typically, these programs format and print the output to the terminal or other output devices</a:t>
            </a:r>
          </a:p>
          <a:p>
            <a:pPr lvl="1">
              <a:lnSpc>
                <a:spcPct val="90000"/>
              </a:lnSpc>
            </a:pPr>
            <a:r>
              <a:rPr lang="en-US" altLang="en-US" sz="2000" dirty="0"/>
              <a:t>Some systems implement a </a:t>
            </a:r>
            <a:r>
              <a:rPr lang="en-US" altLang="en-US" sz="2000" b="1" dirty="0">
                <a:solidFill>
                  <a:srgbClr val="006699"/>
                </a:solidFill>
                <a:latin typeface="+mj-lt"/>
              </a:rPr>
              <a:t>registry</a:t>
            </a:r>
            <a:r>
              <a:rPr lang="en-US" altLang="en-US" sz="2000"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sz="2000" b="1" dirty="0"/>
              <a:t>File modification</a:t>
            </a:r>
          </a:p>
          <a:p>
            <a:pPr lvl="1">
              <a:lnSpc>
                <a:spcPct val="90000"/>
              </a:lnSpc>
            </a:pPr>
            <a:r>
              <a:rPr lang="en-US" altLang="en-US" sz="2000" dirty="0"/>
              <a:t>Text editors to create and modify files</a:t>
            </a:r>
          </a:p>
          <a:p>
            <a:pPr lvl="1">
              <a:lnSpc>
                <a:spcPct val="90000"/>
              </a:lnSpc>
            </a:pPr>
            <a:r>
              <a:rPr lang="en-US" altLang="en-US" sz="2000" dirty="0"/>
              <a:t>Special commands to search contents of files or perform transformations of the text</a:t>
            </a:r>
            <a:endParaRPr lang="en-US" altLang="en-US" sz="900" dirty="0"/>
          </a:p>
          <a:p>
            <a:pPr>
              <a:lnSpc>
                <a:spcPct val="90000"/>
              </a:lnSpc>
            </a:pPr>
            <a:r>
              <a:rPr lang="en-US" altLang="en-US" sz="2000" b="1" dirty="0"/>
              <a:t>Programming-language support </a:t>
            </a:r>
            <a:r>
              <a:rPr lang="en-US" altLang="en-US" sz="2000" dirty="0"/>
              <a:t>- Compilers, assemblers, debuggers and interpreters sometimes provided</a:t>
            </a:r>
            <a:endParaRPr lang="en-US" altLang="en-US" sz="900" dirty="0"/>
          </a:p>
          <a:p>
            <a:pPr>
              <a:lnSpc>
                <a:spcPct val="90000"/>
              </a:lnSpc>
            </a:pPr>
            <a:r>
              <a:rPr lang="en-US" altLang="en-US" sz="2000" b="1" dirty="0"/>
              <a:t>Program loading and execution</a:t>
            </a:r>
            <a:r>
              <a:rPr lang="en-US" altLang="en-US" sz="2000" dirty="0"/>
              <a:t>- Absolute loaders, relocatable loaders, linkage editors, and overlay-loaders, debugging systems for higher-level and machine language</a:t>
            </a:r>
            <a:endParaRPr lang="en-US" altLang="en-US" sz="900" dirty="0"/>
          </a:p>
          <a:p>
            <a:pPr>
              <a:lnSpc>
                <a:spcPct val="90000"/>
              </a:lnSpc>
            </a:pPr>
            <a:r>
              <a:rPr lang="en-US" altLang="en-US" sz="2000" b="1" dirty="0"/>
              <a:t>Communications</a:t>
            </a:r>
            <a:r>
              <a:rPr lang="en-US" altLang="en-US" sz="2000" dirty="0"/>
              <a:t> - Provide the mechanism for creating virtual connections among processes, users, and computer systems</a:t>
            </a:r>
          </a:p>
          <a:p>
            <a:pPr lvl="1">
              <a:lnSpc>
                <a:spcPct val="90000"/>
              </a:lnSpc>
            </a:pPr>
            <a:r>
              <a:rPr lang="en-US" altLang="en-US" sz="2000" dirty="0"/>
              <a:t>Allow users to send messages to one another</a:t>
            </a:r>
            <a:r>
              <a:rPr lang="en-US" altLang="ja-JP" sz="2000" dirty="0"/>
              <a:t>’s screens, browse web pages, send electronic-mail messages, log in remotely, transfer files from one machine to another</a:t>
            </a:r>
          </a:p>
          <a:p>
            <a:pPr>
              <a:lnSpc>
                <a:spcPct val="90000"/>
              </a:lnSpc>
            </a:pPr>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sz="2000" b="1" dirty="0"/>
              <a:t>Background Services</a:t>
            </a:r>
          </a:p>
          <a:p>
            <a:pPr lvl="1">
              <a:lnSpc>
                <a:spcPct val="90000"/>
              </a:lnSpc>
            </a:pPr>
            <a:r>
              <a:rPr lang="en-US" altLang="en-US" sz="2000" dirty="0"/>
              <a:t>Launch at boot time</a:t>
            </a:r>
          </a:p>
          <a:p>
            <a:pPr lvl="2">
              <a:lnSpc>
                <a:spcPct val="90000"/>
              </a:lnSpc>
            </a:pPr>
            <a:r>
              <a:rPr lang="en-US" altLang="en-US" sz="2000" dirty="0"/>
              <a:t>Some for system startup, then terminate</a:t>
            </a:r>
          </a:p>
          <a:p>
            <a:pPr lvl="2">
              <a:lnSpc>
                <a:spcPct val="90000"/>
              </a:lnSpc>
            </a:pPr>
            <a:r>
              <a:rPr lang="en-US" altLang="en-US" sz="2000" dirty="0"/>
              <a:t>Some from system boot to shutdown</a:t>
            </a:r>
          </a:p>
          <a:p>
            <a:pPr lvl="1">
              <a:lnSpc>
                <a:spcPct val="90000"/>
              </a:lnSpc>
            </a:pPr>
            <a:r>
              <a:rPr lang="en-US" altLang="en-US" sz="2000" dirty="0"/>
              <a:t>Provide facilities like disk checking, process scheduling, error logging, printing</a:t>
            </a:r>
          </a:p>
          <a:p>
            <a:pPr lvl="1">
              <a:lnSpc>
                <a:spcPct val="90000"/>
              </a:lnSpc>
            </a:pPr>
            <a:r>
              <a:rPr lang="en-US" altLang="en-US" sz="2000" dirty="0"/>
              <a:t>Run in user context not kernel context</a:t>
            </a:r>
          </a:p>
          <a:p>
            <a:pPr lvl="1">
              <a:lnSpc>
                <a:spcPct val="90000"/>
              </a:lnSpc>
            </a:pPr>
            <a:r>
              <a:rPr lang="en-US" altLang="en-US" sz="2000" dirty="0"/>
              <a:t>Known as </a:t>
            </a:r>
            <a:r>
              <a:rPr lang="en-US" altLang="en-US" sz="2000" b="1" dirty="0">
                <a:solidFill>
                  <a:srgbClr val="006699"/>
                </a:solidFill>
                <a:latin typeface="+mj-lt"/>
              </a:rPr>
              <a:t>services</a:t>
            </a:r>
            <a:r>
              <a:rPr lang="en-US" altLang="en-US" sz="2000" dirty="0"/>
              <a:t>, </a:t>
            </a:r>
            <a:r>
              <a:rPr lang="en-US" altLang="en-US" sz="2000" b="1" dirty="0">
                <a:solidFill>
                  <a:srgbClr val="006699"/>
                </a:solidFill>
                <a:latin typeface="+mj-lt"/>
              </a:rPr>
              <a:t>subsystems</a:t>
            </a:r>
            <a:r>
              <a:rPr lang="en-US" altLang="en-US" sz="2000" dirty="0"/>
              <a:t>, </a:t>
            </a:r>
            <a:r>
              <a:rPr lang="en-US" altLang="en-US" sz="2000" b="1" dirty="0">
                <a:solidFill>
                  <a:srgbClr val="006699"/>
                </a:solidFill>
                <a:latin typeface="+mj-lt"/>
              </a:rPr>
              <a:t>daemons</a:t>
            </a:r>
            <a:r>
              <a:rPr lang="en-US" altLang="en-US" sz="2000" dirty="0"/>
              <a:t> </a:t>
            </a:r>
            <a:endParaRPr lang="en-US" altLang="en-US" sz="2000" b="1" dirty="0"/>
          </a:p>
          <a:p>
            <a:pPr lvl="1">
              <a:lnSpc>
                <a:spcPct val="90000"/>
              </a:lnSpc>
              <a:buFont typeface="Monotype Sorts" pitchFamily="-84" charset="2"/>
              <a:buNone/>
            </a:pPr>
            <a:endParaRPr lang="en-US" altLang="en-US" sz="900" dirty="0"/>
          </a:p>
          <a:p>
            <a:pPr>
              <a:lnSpc>
                <a:spcPct val="90000"/>
              </a:lnSpc>
            </a:pPr>
            <a:r>
              <a:rPr lang="en-US" altLang="en-US" sz="2000" b="1" dirty="0"/>
              <a:t>Application programs</a:t>
            </a:r>
          </a:p>
          <a:p>
            <a:pPr lvl="1">
              <a:lnSpc>
                <a:spcPct val="90000"/>
              </a:lnSpc>
            </a:pPr>
            <a:r>
              <a:rPr lang="en-US" altLang="en-US" sz="2000" dirty="0"/>
              <a:t>Don’t pertain to system</a:t>
            </a:r>
          </a:p>
          <a:p>
            <a:pPr lvl="1">
              <a:lnSpc>
                <a:spcPct val="90000"/>
              </a:lnSpc>
            </a:pPr>
            <a:r>
              <a:rPr lang="en-US" altLang="en-US" sz="2000" dirty="0"/>
              <a:t>Run by users</a:t>
            </a:r>
          </a:p>
          <a:p>
            <a:pPr lvl="1">
              <a:lnSpc>
                <a:spcPct val="90000"/>
              </a:lnSpc>
            </a:pPr>
            <a:r>
              <a:rPr lang="en-US" altLang="en-US" sz="2000" dirty="0"/>
              <a:t>Not typically considered part of OS</a:t>
            </a:r>
          </a:p>
          <a:p>
            <a:pPr lvl="1">
              <a:lnSpc>
                <a:spcPct val="90000"/>
              </a:lnSpc>
            </a:pPr>
            <a:r>
              <a:rPr lang="en-US" altLang="en-US" sz="2000" dirty="0"/>
              <a:t>Launched by command line, mouse click, finger poke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a:xfrm>
            <a:off x="806449" y="1233488"/>
            <a:ext cx="8029437" cy="4530725"/>
          </a:xfrm>
        </p:spPr>
        <p:txBody>
          <a:bodyPr/>
          <a:lstStyle/>
          <a:p>
            <a:r>
              <a:rPr lang="en-US" altLang="en-US" sz="2000" dirty="0"/>
              <a:t>Source code compiled into object files designed to be loaded into any physical memory location – </a:t>
            </a:r>
            <a:r>
              <a:rPr lang="en-US" altLang="en-US" sz="2000" b="1" dirty="0">
                <a:solidFill>
                  <a:srgbClr val="006699"/>
                </a:solidFill>
                <a:latin typeface="+mj-lt"/>
              </a:rPr>
              <a:t>relocatable</a:t>
            </a:r>
            <a:r>
              <a:rPr lang="en-US" altLang="en-US" sz="2000" b="1" dirty="0">
                <a:solidFill>
                  <a:srgbClr val="3366FF"/>
                </a:solidFill>
              </a:rPr>
              <a:t> </a:t>
            </a:r>
            <a:r>
              <a:rPr lang="en-US" altLang="en-US" sz="2000" b="1" dirty="0">
                <a:solidFill>
                  <a:srgbClr val="006699"/>
                </a:solidFill>
                <a:latin typeface="+mj-lt"/>
              </a:rPr>
              <a:t>object</a:t>
            </a:r>
            <a:r>
              <a:rPr lang="en-US" altLang="en-US" sz="2000" b="1" dirty="0">
                <a:solidFill>
                  <a:srgbClr val="3366FF"/>
                </a:solidFill>
              </a:rPr>
              <a:t> </a:t>
            </a:r>
            <a:r>
              <a:rPr lang="en-US" altLang="en-US" sz="2000" b="1" dirty="0">
                <a:solidFill>
                  <a:srgbClr val="006699"/>
                </a:solidFill>
                <a:latin typeface="+mj-lt"/>
              </a:rPr>
              <a:t>file</a:t>
            </a:r>
          </a:p>
          <a:p>
            <a:r>
              <a:rPr lang="en-US" altLang="en-US" sz="2000" b="1" dirty="0">
                <a:solidFill>
                  <a:srgbClr val="006699"/>
                </a:solidFill>
                <a:latin typeface="+mj-lt"/>
              </a:rPr>
              <a:t>Linker</a:t>
            </a:r>
            <a:r>
              <a:rPr lang="en-US" altLang="en-US" sz="2000" b="1" dirty="0">
                <a:solidFill>
                  <a:srgbClr val="3366FF"/>
                </a:solidFill>
              </a:rPr>
              <a:t> </a:t>
            </a:r>
            <a:r>
              <a:rPr lang="en-US" altLang="en-US" sz="2000" dirty="0"/>
              <a:t>combines these into single binary </a:t>
            </a:r>
            <a:r>
              <a:rPr lang="en-US" altLang="en-US" sz="2000" b="1" dirty="0">
                <a:solidFill>
                  <a:srgbClr val="006699"/>
                </a:solidFill>
                <a:latin typeface="+mj-lt"/>
              </a:rPr>
              <a:t>executable</a:t>
            </a:r>
            <a:r>
              <a:rPr lang="en-US" altLang="en-US" sz="2000" dirty="0"/>
              <a:t> file</a:t>
            </a:r>
          </a:p>
          <a:p>
            <a:pPr lvl="1"/>
            <a:r>
              <a:rPr lang="en-US" altLang="en-US" sz="2000" dirty="0"/>
              <a:t>Also brings in libraries</a:t>
            </a:r>
          </a:p>
          <a:p>
            <a:r>
              <a:rPr lang="en-US" altLang="en-US" sz="2000" dirty="0"/>
              <a:t>Program resides on secondary storage as binary executable</a:t>
            </a:r>
          </a:p>
          <a:p>
            <a:r>
              <a:rPr lang="en-US" altLang="en-US" sz="2000" dirty="0"/>
              <a:t>Must be brought into memory by </a:t>
            </a:r>
            <a:r>
              <a:rPr lang="en-US" altLang="en-US" sz="2000" b="1" dirty="0">
                <a:solidFill>
                  <a:srgbClr val="006699"/>
                </a:solidFill>
                <a:latin typeface="+mj-lt"/>
              </a:rPr>
              <a:t>loader</a:t>
            </a:r>
            <a:r>
              <a:rPr lang="en-US" altLang="en-US" sz="2000" dirty="0"/>
              <a:t> to be executed</a:t>
            </a:r>
          </a:p>
          <a:p>
            <a:pPr lvl="1"/>
            <a:r>
              <a:rPr lang="en-US" altLang="en-US" sz="2000" b="1" dirty="0">
                <a:solidFill>
                  <a:srgbClr val="006699"/>
                </a:solidFill>
                <a:latin typeface="+mj-lt"/>
              </a:rPr>
              <a:t>Relocation</a:t>
            </a:r>
            <a:r>
              <a:rPr lang="en-US" altLang="en-US" sz="2000" dirty="0"/>
              <a:t> assigns final addresses to program parts and adjusts code and data in program to match those addresses</a:t>
            </a:r>
          </a:p>
          <a:p>
            <a:r>
              <a:rPr lang="en-US" altLang="en-US" sz="2000" dirty="0"/>
              <a:t>Modern general purpose systems don’t link libraries into executables</a:t>
            </a:r>
          </a:p>
          <a:p>
            <a:pPr lvl="1"/>
            <a:r>
              <a:rPr lang="en-US" altLang="en-US" sz="2000" dirty="0"/>
              <a:t>Rather, </a:t>
            </a:r>
            <a:r>
              <a:rPr lang="en-US" altLang="en-US" sz="2000" b="1" dirty="0">
                <a:solidFill>
                  <a:srgbClr val="006699"/>
                </a:solidFill>
                <a:latin typeface="+mj-lt"/>
              </a:rPr>
              <a:t>dynamically</a:t>
            </a:r>
            <a:r>
              <a:rPr lang="en-US" altLang="en-US" sz="2000" b="1" dirty="0">
                <a:solidFill>
                  <a:srgbClr val="3366FF"/>
                </a:solidFill>
              </a:rPr>
              <a:t> </a:t>
            </a:r>
            <a:r>
              <a:rPr lang="en-US" altLang="en-US" sz="2000" b="1" dirty="0">
                <a:solidFill>
                  <a:srgbClr val="006699"/>
                </a:solidFill>
                <a:latin typeface="+mj-lt"/>
              </a:rPr>
              <a:t>linked</a:t>
            </a:r>
            <a:r>
              <a:rPr lang="en-US" altLang="en-US" sz="2000" b="1" dirty="0">
                <a:solidFill>
                  <a:srgbClr val="3366FF"/>
                </a:solidFill>
              </a:rPr>
              <a:t> </a:t>
            </a:r>
            <a:r>
              <a:rPr lang="en-US" altLang="en-US" sz="2000" b="1" dirty="0">
                <a:solidFill>
                  <a:srgbClr val="006699"/>
                </a:solidFill>
                <a:latin typeface="+mj-lt"/>
              </a:rPr>
              <a:t>libraries</a:t>
            </a:r>
            <a:r>
              <a:rPr lang="en-US" altLang="en-US" sz="2000" b="1" dirty="0">
                <a:solidFill>
                  <a:srgbClr val="3366FF"/>
                </a:solidFill>
              </a:rPr>
              <a:t> </a:t>
            </a:r>
            <a:r>
              <a:rPr lang="en-US" altLang="en-US" sz="2000" dirty="0"/>
              <a:t>(in Windows, </a:t>
            </a:r>
            <a:r>
              <a:rPr lang="en-US" altLang="en-US" sz="2000" b="1" dirty="0">
                <a:solidFill>
                  <a:srgbClr val="006699"/>
                </a:solidFill>
                <a:latin typeface="+mj-lt"/>
              </a:rPr>
              <a:t>DLLs</a:t>
            </a:r>
            <a:r>
              <a:rPr lang="en-US" altLang="en-US" sz="2000" dirty="0"/>
              <a:t>) are loaded as needed, shared by all that use the same version of that same library (loaded once)</a:t>
            </a:r>
          </a:p>
          <a:p>
            <a:r>
              <a:rPr lang="en-US" altLang="en-US" sz="2000" dirty="0"/>
              <a:t>Object, executable files have standard formats, so OS knows how to load and start them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sz="2000" dirty="0"/>
              <a:t>Apps compiled on one system usually not executable on other OS</a:t>
            </a:r>
          </a:p>
          <a:p>
            <a:r>
              <a:rPr lang="en-US" altLang="en-US" sz="2000" dirty="0"/>
              <a:t>Each OS provides its own unique system calls</a:t>
            </a:r>
          </a:p>
          <a:p>
            <a:pPr lvl="1"/>
            <a:r>
              <a:rPr lang="en-US" altLang="en-US" sz="2000" dirty="0"/>
              <a:t>Own file formats, etc.</a:t>
            </a:r>
          </a:p>
          <a:p>
            <a:r>
              <a:rPr lang="en-US" altLang="en-US" sz="2000" dirty="0"/>
              <a:t>Apps can be multi-operating system</a:t>
            </a:r>
          </a:p>
          <a:p>
            <a:pPr lvl="1"/>
            <a:r>
              <a:rPr lang="en-US" altLang="en-US" sz="2000" dirty="0"/>
              <a:t>Written in interpreted language like Python, Ruby, and interpreter available on multiple OS</a:t>
            </a:r>
          </a:p>
          <a:p>
            <a:pPr lvl="1"/>
            <a:r>
              <a:rPr lang="en-US" altLang="en-US" sz="2000" dirty="0"/>
              <a:t>App written in language that includes a VM containing the running app (like Java)</a:t>
            </a:r>
          </a:p>
          <a:p>
            <a:pPr lvl="1"/>
            <a:r>
              <a:rPr lang="en-US" altLang="en-US" sz="2000" dirty="0"/>
              <a:t>Use standard language (like C), compile separately on each OS to run on each</a:t>
            </a:r>
          </a:p>
          <a:p>
            <a:r>
              <a:rPr lang="en-US" altLang="en-US" sz="2000" b="1" dirty="0">
                <a:solidFill>
                  <a:srgbClr val="006699"/>
                </a:solidFill>
                <a:latin typeface="+mj-lt"/>
              </a:rPr>
              <a:t>Application</a:t>
            </a:r>
            <a:r>
              <a:rPr lang="en-US" altLang="en-US" sz="2000" b="1" dirty="0">
                <a:solidFill>
                  <a:srgbClr val="3366FF"/>
                </a:solidFill>
              </a:rPr>
              <a:t> </a:t>
            </a:r>
            <a:r>
              <a:rPr lang="en-US" altLang="en-US" sz="2000" b="1" dirty="0">
                <a:solidFill>
                  <a:srgbClr val="006699"/>
                </a:solidFill>
                <a:latin typeface="+mj-lt"/>
              </a:rPr>
              <a:t>Binary</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a:t>
            </a:r>
            <a:r>
              <a:rPr lang="en-US" altLang="en-US" sz="2000" b="1" dirty="0">
                <a:solidFill>
                  <a:srgbClr val="006699"/>
                </a:solidFill>
                <a:latin typeface="+mj-lt"/>
              </a:rPr>
              <a:t>ABI</a:t>
            </a:r>
            <a:r>
              <a:rPr lang="en-US" altLang="en-US" sz="2000" dirty="0"/>
              <a:t>) is architecture equivalent of API, defines how different components of binary code can interface for a given OS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sz="2000" dirty="0"/>
              <a:t>Design and Implementation of OS is not </a:t>
            </a:r>
            <a:r>
              <a:rPr lang="ja-JP" altLang="en-US" sz="2000" dirty="0"/>
              <a:t>“</a:t>
            </a:r>
            <a:r>
              <a:rPr lang="en-US" altLang="ja-JP" sz="2000" dirty="0"/>
              <a:t>solvable”, but some approaches have proven successful</a:t>
            </a:r>
            <a:endParaRPr lang="en-US" altLang="en-US" sz="900" dirty="0"/>
          </a:p>
          <a:p>
            <a:pPr lvl="1"/>
            <a:r>
              <a:rPr lang="en-US" altLang="en-US" sz="2000" dirty="0"/>
              <a:t>Internal structure of different OS can vary widely</a:t>
            </a:r>
            <a:endParaRPr lang="en-US" altLang="en-US" sz="900" dirty="0"/>
          </a:p>
          <a:p>
            <a:pPr lvl="1"/>
            <a:r>
              <a:rPr lang="en-US" altLang="en-US" sz="2000" dirty="0"/>
              <a:t>Start the design by defining goals and specifications </a:t>
            </a:r>
            <a:endParaRPr lang="en-US" altLang="en-US" sz="900" dirty="0"/>
          </a:p>
          <a:p>
            <a:pPr lvl="1"/>
            <a:r>
              <a:rPr lang="en-US" altLang="en-US" sz="2000" dirty="0"/>
              <a:t>Affected by choice of hardware, type of system</a:t>
            </a:r>
            <a:endParaRPr lang="en-US" altLang="en-US" sz="900" dirty="0"/>
          </a:p>
          <a:p>
            <a:r>
              <a:rPr lang="en-US" altLang="en-US" sz="2000" b="1" dirty="0">
                <a:solidFill>
                  <a:srgbClr val="006699"/>
                </a:solidFill>
                <a:latin typeface="+mj-lt"/>
              </a:rPr>
              <a:t>User</a:t>
            </a:r>
            <a:r>
              <a:rPr lang="en-US" altLang="en-US" sz="2000" b="1" dirty="0">
                <a:solidFill>
                  <a:srgbClr val="3366FF"/>
                </a:solidFill>
              </a:rPr>
              <a:t> </a:t>
            </a:r>
            <a:r>
              <a:rPr lang="en-US" altLang="en-US" sz="2000" dirty="0"/>
              <a:t>goals and </a:t>
            </a:r>
            <a:r>
              <a:rPr lang="en-US" altLang="en-US" sz="2000" b="1" dirty="0">
                <a:solidFill>
                  <a:srgbClr val="006699"/>
                </a:solidFill>
                <a:latin typeface="+mj-lt"/>
              </a:rPr>
              <a:t>System</a:t>
            </a:r>
            <a:r>
              <a:rPr lang="en-US" altLang="en-US" sz="2000" b="1" dirty="0">
                <a:solidFill>
                  <a:srgbClr val="3366FF"/>
                </a:solidFill>
              </a:rPr>
              <a:t> </a:t>
            </a:r>
            <a:r>
              <a:rPr lang="en-US" altLang="en-US" sz="2000" dirty="0"/>
              <a:t>goals</a:t>
            </a:r>
          </a:p>
          <a:p>
            <a:pPr lvl="1"/>
            <a:r>
              <a:rPr lang="en-US" altLang="en-US" sz="2000" dirty="0"/>
              <a:t>User goals – OS should be convenient to use, easy to learn, reliable, safe, and fast</a:t>
            </a:r>
          </a:p>
          <a:p>
            <a:pPr lvl="1"/>
            <a:r>
              <a:rPr lang="en-US" altLang="en-US" sz="2000" dirty="0"/>
              <a:t>System goals – OS should be easy to design, implement, and maintain, as well as flexible, reliable, error-free, and efficient</a:t>
            </a:r>
          </a:p>
          <a:p>
            <a:r>
              <a:rPr lang="en-US" altLang="en-US" sz="2000" dirty="0"/>
              <a:t>Specifying and designing an OS is highly creative task of </a:t>
            </a:r>
            <a:r>
              <a:rPr lang="en-US" altLang="en-US" sz="2000" b="1" dirty="0">
                <a:solidFill>
                  <a:srgbClr val="006699"/>
                </a:solidFill>
                <a:latin typeface="+mj-lt"/>
              </a:rPr>
              <a:t>software</a:t>
            </a:r>
            <a:r>
              <a:rPr lang="en-US" altLang="en-US" sz="2000" b="1" dirty="0">
                <a:solidFill>
                  <a:srgbClr val="3366FF"/>
                </a:solidFill>
              </a:rPr>
              <a:t> </a:t>
            </a:r>
            <a:r>
              <a:rPr lang="en-US" altLang="en-US" sz="2000" b="1" dirty="0">
                <a:solidFill>
                  <a:srgbClr val="006699"/>
                </a:solidFill>
                <a:latin typeface="+mj-lt"/>
              </a:rPr>
              <a:t>engineering</a:t>
            </a:r>
          </a:p>
          <a:p>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7369934" cy="4264022"/>
          </a:xfrm>
        </p:spPr>
        <p:txBody>
          <a:bodyPr/>
          <a:lstStyle/>
          <a:p>
            <a:r>
              <a:rPr lang="en-US" altLang="en-US" sz="2400" b="1" dirty="0">
                <a:solidFill>
                  <a:srgbClr val="006699"/>
                </a:solidFill>
                <a:latin typeface="+mj-lt"/>
              </a:rPr>
              <a:t>Policy</a:t>
            </a:r>
            <a:r>
              <a:rPr lang="en-US" altLang="en-US" sz="2400" b="1" dirty="0"/>
              <a:t>:  What </a:t>
            </a:r>
            <a:r>
              <a:rPr lang="en-US" altLang="en-US" sz="2400" dirty="0"/>
              <a:t>needs to be done?</a:t>
            </a:r>
            <a:r>
              <a:rPr lang="en-US" altLang="en-US" sz="2400" b="1" dirty="0"/>
              <a:t> </a:t>
            </a:r>
          </a:p>
          <a:p>
            <a:pPr lvl="1"/>
            <a:r>
              <a:rPr lang="en-US" altLang="en-US" sz="2400" dirty="0"/>
              <a:t>Example: Interrupt after every 100 seconds</a:t>
            </a:r>
          </a:p>
          <a:p>
            <a:r>
              <a:rPr lang="en-US" altLang="en-US" sz="2400" b="1" dirty="0">
                <a:solidFill>
                  <a:srgbClr val="006699"/>
                </a:solidFill>
                <a:latin typeface="+mj-lt"/>
              </a:rPr>
              <a:t>Mechanism</a:t>
            </a:r>
            <a:r>
              <a:rPr lang="en-US" altLang="en-US" sz="2400" b="1" dirty="0"/>
              <a:t>:  How</a:t>
            </a:r>
            <a:r>
              <a:rPr lang="en-US" altLang="en-US" sz="2400" dirty="0"/>
              <a:t> to do something?</a:t>
            </a:r>
          </a:p>
          <a:p>
            <a:pPr lvl="1"/>
            <a:r>
              <a:rPr lang="en-US" altLang="en-US" sz="2400" dirty="0"/>
              <a:t>Example: timer</a:t>
            </a:r>
          </a:p>
          <a:p>
            <a:r>
              <a:rPr lang="en-US" altLang="en-US" sz="2400" dirty="0"/>
              <a:t>Important principle: separate policy from mechanism</a:t>
            </a:r>
          </a:p>
          <a:p>
            <a:r>
              <a:rPr lang="en-US" altLang="en-US" sz="2400" dirty="0"/>
              <a:t>The separation of policy from mechanism is a very important principle, it allows maximum flexibility if policy decisions are to be </a:t>
            </a:r>
            <a:r>
              <a:rPr lang="en-US" altLang="en-US" sz="2400"/>
              <a:t>changed later</a:t>
            </a:r>
            <a:endParaRPr lang="en-US" altLang="en-US" sz="2400" dirty="0"/>
          </a:p>
          <a:p>
            <a:pPr lvl="1"/>
            <a:r>
              <a:rPr lang="en-US" altLang="en-US" sz="2400"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sz="2000" dirty="0"/>
              <a:t>Much variation</a:t>
            </a:r>
          </a:p>
          <a:p>
            <a:pPr lvl="1"/>
            <a:r>
              <a:rPr lang="en-US" altLang="en-US" sz="2000" dirty="0"/>
              <a:t>Early OSes in assembly language</a:t>
            </a:r>
          </a:p>
          <a:p>
            <a:pPr lvl="1"/>
            <a:r>
              <a:rPr lang="en-US" altLang="en-US" sz="2000" dirty="0"/>
              <a:t>Then system programming languages like Algol, PL/1</a:t>
            </a:r>
          </a:p>
          <a:p>
            <a:pPr lvl="1"/>
            <a:r>
              <a:rPr lang="en-US" altLang="en-US" sz="2000" dirty="0"/>
              <a:t>Now C, C++</a:t>
            </a:r>
          </a:p>
          <a:p>
            <a:r>
              <a:rPr lang="en-US" altLang="en-US" sz="2000" dirty="0"/>
              <a:t>Actually usually a mix of languages</a:t>
            </a:r>
          </a:p>
          <a:p>
            <a:pPr lvl="1"/>
            <a:r>
              <a:rPr lang="en-US" altLang="en-US" sz="2000" dirty="0"/>
              <a:t>Lowest level in assembly</a:t>
            </a:r>
          </a:p>
          <a:p>
            <a:pPr lvl="1"/>
            <a:r>
              <a:rPr lang="en-US" altLang="en-US" sz="2000" dirty="0"/>
              <a:t>Main body in C</a:t>
            </a:r>
          </a:p>
          <a:p>
            <a:pPr lvl="1"/>
            <a:r>
              <a:rPr lang="en-US" altLang="en-US" sz="2000" dirty="0"/>
              <a:t>Systems programs in C, C++, scripting languages like PERL, Python, shell scripts</a:t>
            </a:r>
          </a:p>
          <a:p>
            <a:r>
              <a:rPr lang="en-US" altLang="en-US" sz="2000" dirty="0"/>
              <a:t>More high-level language easier to</a:t>
            </a:r>
            <a:r>
              <a:rPr lang="en-US" altLang="en-US" sz="2000" b="1" dirty="0">
                <a:solidFill>
                  <a:srgbClr val="3366FF"/>
                </a:solidFill>
              </a:rPr>
              <a:t> </a:t>
            </a:r>
            <a:r>
              <a:rPr lang="en-US" altLang="en-US" sz="2000" b="1" dirty="0">
                <a:solidFill>
                  <a:srgbClr val="006699"/>
                </a:solidFill>
                <a:latin typeface="+mj-lt"/>
              </a:rPr>
              <a:t>port</a:t>
            </a:r>
            <a:r>
              <a:rPr lang="en-US" altLang="en-US" sz="2000" b="1" dirty="0">
                <a:solidFill>
                  <a:srgbClr val="3366FF"/>
                </a:solidFill>
              </a:rPr>
              <a:t> </a:t>
            </a:r>
            <a:r>
              <a:rPr lang="en-US" altLang="en-US" sz="2000" dirty="0"/>
              <a:t>to other hardware</a:t>
            </a:r>
          </a:p>
          <a:p>
            <a:pPr lvl="1"/>
            <a:r>
              <a:rPr lang="en-US" altLang="en-US" sz="2000" dirty="0"/>
              <a:t>But slower</a:t>
            </a:r>
          </a:p>
          <a:p>
            <a:r>
              <a:rPr lang="en-US" altLang="en-US" sz="2000" b="1" dirty="0">
                <a:solidFill>
                  <a:srgbClr val="006699"/>
                </a:solidFill>
                <a:latin typeface="+mj-lt"/>
              </a:rPr>
              <a:t>Emulation</a:t>
            </a:r>
            <a:r>
              <a:rPr lang="en-US" altLang="en-US" sz="2000"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sz="2400" dirty="0"/>
              <a:t>General-purpose OS is very large program</a:t>
            </a:r>
          </a:p>
          <a:p>
            <a:r>
              <a:rPr lang="en-US" altLang="en-US" sz="2400" dirty="0"/>
              <a:t>Various ways to structure OS</a:t>
            </a:r>
          </a:p>
          <a:p>
            <a:pPr lvl="1"/>
            <a:r>
              <a:rPr lang="en-US" altLang="en-US" sz="2400" dirty="0"/>
              <a:t>Simple structure – MS-DOS</a:t>
            </a:r>
          </a:p>
          <a:p>
            <a:pPr lvl="1"/>
            <a:r>
              <a:rPr lang="en-US" altLang="en-US" sz="2400" dirty="0"/>
              <a:t>More complex – UNIX</a:t>
            </a:r>
          </a:p>
          <a:p>
            <a:pPr lvl="1"/>
            <a:r>
              <a:rPr lang="en-US" altLang="en-US" sz="2400" dirty="0"/>
              <a:t>Layered – an abstraction</a:t>
            </a:r>
          </a:p>
          <a:p>
            <a:pPr lvl="1"/>
            <a:r>
              <a:rPr lang="en-US" altLang="en-US" sz="2400" dirty="0"/>
              <a:t>Microkernel – Mach</a:t>
            </a:r>
          </a:p>
          <a:p>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sz="2400" dirty="0"/>
              <a:t>OSes provide an environment for execution of programs and services to programs and users</a:t>
            </a:r>
          </a:p>
          <a:p>
            <a:r>
              <a:rPr lang="en-US" altLang="en-US" sz="2400" dirty="0"/>
              <a:t>OS services that are helpful to the user:</a:t>
            </a:r>
          </a:p>
          <a:p>
            <a:pPr lvl="1"/>
            <a:r>
              <a:rPr lang="en-US" altLang="en-US" sz="2400" b="1" dirty="0"/>
              <a:t>User interface </a:t>
            </a:r>
            <a:r>
              <a:rPr lang="en-US" altLang="en-US" sz="2400" dirty="0"/>
              <a:t>- Almost all OSes have a user interface (</a:t>
            </a:r>
            <a:r>
              <a:rPr lang="en-US" altLang="en-US" sz="2400" b="1" dirty="0">
                <a:solidFill>
                  <a:srgbClr val="006699"/>
                </a:solidFill>
                <a:latin typeface="+mj-lt"/>
              </a:rPr>
              <a:t>UI</a:t>
            </a:r>
            <a:r>
              <a:rPr lang="en-US" altLang="en-US" sz="2400" dirty="0"/>
              <a:t>)</a:t>
            </a:r>
          </a:p>
          <a:p>
            <a:pPr lvl="2"/>
            <a:r>
              <a:rPr lang="en-US" altLang="en-US" sz="2400" dirty="0"/>
              <a:t>Varies between </a:t>
            </a:r>
            <a:r>
              <a:rPr lang="en-US" altLang="en-US" sz="2400" b="1" dirty="0">
                <a:solidFill>
                  <a:srgbClr val="006699"/>
                </a:solidFill>
                <a:latin typeface="+mj-lt"/>
              </a:rPr>
              <a:t>Command-Line</a:t>
            </a:r>
            <a:r>
              <a:rPr lang="en-US" altLang="en-US" sz="2400" b="1" dirty="0">
                <a:solidFill>
                  <a:srgbClr val="3366FF"/>
                </a:solidFill>
              </a:rPr>
              <a:t> </a:t>
            </a:r>
            <a:r>
              <a:rPr lang="en-US" altLang="en-US" sz="2400" dirty="0"/>
              <a:t>(</a:t>
            </a:r>
            <a:r>
              <a:rPr lang="en-US" altLang="en-US" sz="2400" b="1" dirty="0">
                <a:solidFill>
                  <a:srgbClr val="006699"/>
                </a:solidFill>
                <a:latin typeface="+mj-lt"/>
              </a:rPr>
              <a:t>CLI</a:t>
            </a:r>
            <a:r>
              <a:rPr lang="en-US" altLang="en-US" sz="2400" dirty="0"/>
              <a:t>)</a:t>
            </a:r>
            <a:r>
              <a:rPr lang="en-US" altLang="en-US" sz="2400" dirty="0">
                <a:solidFill>
                  <a:srgbClr val="000000"/>
                </a:solidFill>
              </a:rPr>
              <a:t>, </a:t>
            </a:r>
            <a:r>
              <a:rPr lang="en-US" altLang="en-US" sz="2400" b="1" dirty="0">
                <a:solidFill>
                  <a:srgbClr val="006699"/>
                </a:solidFill>
                <a:latin typeface="+mj-lt"/>
              </a:rPr>
              <a:t>Graphics</a:t>
            </a:r>
            <a:r>
              <a:rPr lang="en-US" altLang="en-US" sz="2400" b="1" dirty="0">
                <a:solidFill>
                  <a:srgbClr val="3366FF"/>
                </a:solidFill>
              </a:rPr>
              <a:t> </a:t>
            </a:r>
            <a:r>
              <a:rPr lang="en-US" altLang="en-US" sz="2400" b="1" dirty="0">
                <a:solidFill>
                  <a:srgbClr val="006699"/>
                </a:solidFill>
                <a:latin typeface="+mj-lt"/>
              </a:rPr>
              <a:t>User</a:t>
            </a:r>
            <a:r>
              <a:rPr lang="en-US" altLang="en-US" sz="2400" b="1" dirty="0">
                <a:solidFill>
                  <a:srgbClr val="3366FF"/>
                </a:solidFill>
              </a:rPr>
              <a:t> </a:t>
            </a:r>
            <a:r>
              <a:rPr lang="en-US" altLang="en-US" sz="2400" b="1" dirty="0">
                <a:solidFill>
                  <a:srgbClr val="006699"/>
                </a:solidFill>
                <a:latin typeface="+mj-lt"/>
              </a:rPr>
              <a:t>Interface</a:t>
            </a:r>
            <a:r>
              <a:rPr lang="en-US" altLang="en-US" sz="2400" b="1" dirty="0">
                <a:solidFill>
                  <a:srgbClr val="3366FF"/>
                </a:solidFill>
              </a:rPr>
              <a:t> </a:t>
            </a:r>
            <a:r>
              <a:rPr lang="en-US" altLang="en-US" sz="2400" dirty="0"/>
              <a:t>(</a:t>
            </a:r>
            <a:r>
              <a:rPr lang="en-US" altLang="en-US" sz="2400" b="1" dirty="0">
                <a:solidFill>
                  <a:srgbClr val="006699"/>
                </a:solidFill>
                <a:latin typeface="+mj-lt"/>
              </a:rPr>
              <a:t>GUI</a:t>
            </a:r>
            <a:r>
              <a:rPr lang="en-US" altLang="en-US" sz="2400" dirty="0"/>
              <a:t>)</a:t>
            </a:r>
            <a:r>
              <a:rPr lang="en-US" altLang="en-US" sz="2400" dirty="0">
                <a:solidFill>
                  <a:srgbClr val="000000"/>
                </a:solidFill>
              </a:rPr>
              <a:t>,</a:t>
            </a:r>
            <a:r>
              <a:rPr lang="en-US" altLang="en-US" sz="2400" b="1" dirty="0">
                <a:solidFill>
                  <a:srgbClr val="3366FF"/>
                </a:solidFill>
              </a:rPr>
              <a:t> </a:t>
            </a:r>
            <a:r>
              <a:rPr lang="en-US" altLang="en-US" sz="2400" b="1" dirty="0">
                <a:solidFill>
                  <a:srgbClr val="006699"/>
                </a:solidFill>
                <a:latin typeface="+mj-lt"/>
              </a:rPr>
              <a:t>touch-screen</a:t>
            </a:r>
            <a:r>
              <a:rPr lang="en-US" altLang="en-US" sz="2400" b="1" dirty="0">
                <a:solidFill>
                  <a:srgbClr val="3366FF"/>
                </a:solidFill>
              </a:rPr>
              <a:t>, </a:t>
            </a:r>
            <a:r>
              <a:rPr lang="en-US" altLang="en-US" sz="2400" b="1" dirty="0">
                <a:solidFill>
                  <a:srgbClr val="006699"/>
                </a:solidFill>
                <a:latin typeface="+mj-lt"/>
              </a:rPr>
              <a:t>Batch</a:t>
            </a:r>
          </a:p>
          <a:p>
            <a:pPr lvl="1"/>
            <a:r>
              <a:rPr lang="en-US" altLang="en-US" sz="2400" b="1" dirty="0"/>
              <a:t>Program execution </a:t>
            </a:r>
            <a:r>
              <a:rPr lang="en-US" altLang="en-US" sz="2400" dirty="0"/>
              <a:t>- The system must be able to load a program into memory and to run that program, end execution, either normally or abnormally (indicating error)</a:t>
            </a:r>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sz="2400" dirty="0"/>
              <a:t>UNIX – limited by hardware functionality, the original UNIX OS had limited structuring  </a:t>
            </a:r>
          </a:p>
          <a:p>
            <a:r>
              <a:rPr lang="en-US" altLang="en-US" sz="2400" dirty="0"/>
              <a:t>The UNIX OS consists of two separable parts</a:t>
            </a:r>
          </a:p>
          <a:p>
            <a:pPr lvl="1"/>
            <a:r>
              <a:rPr lang="en-US" altLang="en-US" sz="2400" dirty="0"/>
              <a:t>Systems programs</a:t>
            </a:r>
          </a:p>
          <a:p>
            <a:pPr lvl="1"/>
            <a:r>
              <a:rPr lang="en-US" altLang="en-US" sz="2400" dirty="0"/>
              <a:t>The kernel</a:t>
            </a:r>
          </a:p>
          <a:p>
            <a:pPr lvl="2"/>
            <a:r>
              <a:rPr lang="en-US" altLang="en-US" sz="2400" dirty="0"/>
              <a:t>Consists of everything below the system-call interface and above the physical hardware</a:t>
            </a:r>
          </a:p>
          <a:p>
            <a:pPr lvl="2"/>
            <a:r>
              <a:rPr lang="en-US" altLang="en-US" sz="2400" dirty="0"/>
              <a:t>Provides the file system, CPU scheduling, memory management, and other OS functions; a large number of functions in one level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sz="2000"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111" y="1712007"/>
            <a:ext cx="7250002" cy="437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圓角 1">
            <a:extLst>
              <a:ext uri="{FF2B5EF4-FFF2-40B4-BE49-F238E27FC236}">
                <a16:creationId xmlns:a16="http://schemas.microsoft.com/office/drawing/2014/main" id="{DC3F38FB-EEDB-4B0A-85AD-6073B12BFA9B}"/>
              </a:ext>
            </a:extLst>
          </p:cNvPr>
          <p:cNvSpPr/>
          <p:nvPr/>
        </p:nvSpPr>
        <p:spPr bwMode="auto">
          <a:xfrm>
            <a:off x="955497" y="3143892"/>
            <a:ext cx="7520683" cy="2208944"/>
          </a:xfrm>
          <a:prstGeom prst="round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dirty="0">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164" y="1646358"/>
            <a:ext cx="2995376" cy="462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sz="2000" dirty="0"/>
              <a:t>The OS is divided into a number of layers (levels), each built on top of lower layers </a:t>
            </a:r>
          </a:p>
          <a:p>
            <a:pPr lvl="1"/>
            <a:r>
              <a:rPr lang="en-US" altLang="en-US" sz="2000" dirty="0"/>
              <a:t>The bottom layer (layer 0), is the hardware</a:t>
            </a:r>
          </a:p>
          <a:p>
            <a:pPr lvl="1"/>
            <a:r>
              <a:rPr lang="en-US" altLang="en-US" sz="2000" dirty="0"/>
              <a:t>the highest (layer N) is the user interface</a:t>
            </a:r>
          </a:p>
          <a:p>
            <a:r>
              <a:rPr lang="en-US" altLang="en-US" sz="2000" dirty="0"/>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592" y="1391462"/>
            <a:ext cx="4546318" cy="421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sz="2000" dirty="0"/>
              <a:t>Moves as much from the kernel into user space</a:t>
            </a:r>
          </a:p>
          <a:p>
            <a:r>
              <a:rPr lang="en-US" altLang="en-US" sz="2000" b="1" dirty="0">
                <a:solidFill>
                  <a:srgbClr val="006699"/>
                </a:solidFill>
                <a:latin typeface="+mj-lt"/>
              </a:rPr>
              <a:t>Mach</a:t>
            </a:r>
            <a:r>
              <a:rPr lang="en-US" altLang="en-US" sz="2000" dirty="0"/>
              <a:t> is an example of </a:t>
            </a:r>
            <a:r>
              <a:rPr lang="en-US" altLang="en-US" sz="2000" b="1" dirty="0">
                <a:solidFill>
                  <a:srgbClr val="006699"/>
                </a:solidFill>
                <a:latin typeface="+mj-lt"/>
              </a:rPr>
              <a:t>microkernel</a:t>
            </a:r>
          </a:p>
          <a:p>
            <a:pPr lvl="1"/>
            <a:r>
              <a:rPr lang="en-US" altLang="en-US" sz="2000" dirty="0"/>
              <a:t>Mac OS X kernel (</a:t>
            </a:r>
            <a:r>
              <a:rPr lang="en-US" altLang="en-US" sz="2000" b="1" dirty="0">
                <a:solidFill>
                  <a:srgbClr val="006699"/>
                </a:solidFill>
                <a:latin typeface="+mj-lt"/>
              </a:rPr>
              <a:t>Darwin</a:t>
            </a:r>
            <a:r>
              <a:rPr lang="en-US" altLang="en-US" sz="2000" dirty="0"/>
              <a:t>) partly based on Mach</a:t>
            </a:r>
            <a:endParaRPr lang="en-US" altLang="en-US" sz="900" dirty="0"/>
          </a:p>
          <a:p>
            <a:r>
              <a:rPr lang="en-US" altLang="en-US" sz="2000" dirty="0"/>
              <a:t>Communication takes place between user modules using </a:t>
            </a:r>
            <a:r>
              <a:rPr lang="en-US" altLang="en-US" sz="2000" b="1" dirty="0">
                <a:solidFill>
                  <a:srgbClr val="006699"/>
                </a:solidFill>
                <a:latin typeface="+mj-lt"/>
              </a:rPr>
              <a:t>message</a:t>
            </a:r>
            <a:r>
              <a:rPr lang="en-US" altLang="en-US" sz="2000" b="1" dirty="0">
                <a:solidFill>
                  <a:srgbClr val="3366FF"/>
                </a:solidFill>
              </a:rPr>
              <a:t> </a:t>
            </a:r>
            <a:r>
              <a:rPr lang="en-US" altLang="en-US" sz="2000" b="1" dirty="0">
                <a:solidFill>
                  <a:srgbClr val="006699"/>
                </a:solidFill>
                <a:latin typeface="+mj-lt"/>
              </a:rPr>
              <a:t>passing</a:t>
            </a:r>
          </a:p>
          <a:p>
            <a:r>
              <a:rPr lang="en-US" altLang="en-US" sz="2000" dirty="0"/>
              <a:t>Benefits:</a:t>
            </a:r>
          </a:p>
          <a:p>
            <a:pPr lvl="1"/>
            <a:r>
              <a:rPr lang="en-US" altLang="en-US" sz="2000" dirty="0"/>
              <a:t>Easier to extend a microkernel</a:t>
            </a:r>
          </a:p>
          <a:p>
            <a:pPr lvl="1"/>
            <a:r>
              <a:rPr lang="en-US" altLang="en-US" sz="2000" dirty="0"/>
              <a:t>Easier to port the </a:t>
            </a:r>
            <a:r>
              <a:rPr lang="en-US" altLang="zh-TW" sz="2000" dirty="0"/>
              <a:t>OS</a:t>
            </a:r>
            <a:r>
              <a:rPr lang="zh-TW" altLang="en-US" sz="2000" dirty="0"/>
              <a:t> </a:t>
            </a:r>
            <a:r>
              <a:rPr lang="en-US" altLang="en-US" sz="2000" dirty="0"/>
              <a:t>to new architectures</a:t>
            </a:r>
          </a:p>
          <a:p>
            <a:pPr lvl="1"/>
            <a:r>
              <a:rPr lang="en-US" altLang="en-US" sz="2000" dirty="0"/>
              <a:t>More reliable (less code is running in kernel mode)</a:t>
            </a:r>
          </a:p>
          <a:p>
            <a:pPr lvl="1"/>
            <a:r>
              <a:rPr lang="en-US" altLang="en-US" sz="2000" dirty="0"/>
              <a:t>More secure</a:t>
            </a:r>
            <a:endParaRPr lang="en-US" altLang="en-US" sz="900" dirty="0"/>
          </a:p>
          <a:p>
            <a:r>
              <a:rPr lang="en-US" altLang="en-US" sz="2000" dirty="0"/>
              <a:t>Detriments:</a:t>
            </a:r>
          </a:p>
          <a:p>
            <a:pPr lvl="1"/>
            <a:r>
              <a:rPr lang="en-US" altLang="en-US" sz="2000" dirty="0"/>
              <a:t>Performance overhead of user space to kernel space communication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76" y="1557524"/>
            <a:ext cx="7944991" cy="383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sz="2400" dirty="0"/>
              <a:t>Many modern </a:t>
            </a:r>
            <a:r>
              <a:rPr lang="en-US" altLang="zh-TW" sz="2400" dirty="0"/>
              <a:t>OS</a:t>
            </a:r>
            <a:r>
              <a:rPr lang="zh-TW" altLang="en-US" sz="2400" dirty="0"/>
              <a:t> </a:t>
            </a:r>
            <a:r>
              <a:rPr lang="en-US" altLang="en-US" sz="2400" dirty="0"/>
              <a:t>implement </a:t>
            </a:r>
            <a:r>
              <a:rPr lang="en-US" altLang="en-US" sz="2400" b="1" dirty="0">
                <a:solidFill>
                  <a:srgbClr val="006699"/>
                </a:solidFill>
                <a:latin typeface="+mj-lt"/>
              </a:rPr>
              <a:t>loadable</a:t>
            </a:r>
            <a:r>
              <a:rPr lang="en-US" altLang="en-US" sz="2400" dirty="0"/>
              <a:t> </a:t>
            </a:r>
            <a:r>
              <a:rPr lang="en-US" altLang="en-US" sz="2400" b="1" dirty="0">
                <a:solidFill>
                  <a:srgbClr val="006699"/>
                </a:solidFill>
                <a:latin typeface="+mj-lt"/>
              </a:rPr>
              <a:t>kernel</a:t>
            </a:r>
            <a:r>
              <a:rPr lang="en-US" altLang="en-US" sz="2400" b="1" dirty="0">
                <a:solidFill>
                  <a:srgbClr val="3366FF"/>
                </a:solidFill>
              </a:rPr>
              <a:t> </a:t>
            </a:r>
            <a:r>
              <a:rPr lang="en-US" altLang="en-US" sz="2400" b="1" dirty="0">
                <a:solidFill>
                  <a:srgbClr val="006699"/>
                </a:solidFill>
                <a:latin typeface="+mj-lt"/>
              </a:rPr>
              <a:t>modules</a:t>
            </a:r>
            <a:r>
              <a:rPr lang="en-US" altLang="en-US" sz="2400" b="1" dirty="0">
                <a:solidFill>
                  <a:srgbClr val="3366FF"/>
                </a:solidFill>
              </a:rPr>
              <a:t> </a:t>
            </a:r>
            <a:r>
              <a:rPr lang="en-US" altLang="en-US" sz="2400" dirty="0"/>
              <a:t>(</a:t>
            </a:r>
            <a:r>
              <a:rPr lang="en-US" altLang="en-US" sz="2400" b="1" dirty="0">
                <a:solidFill>
                  <a:srgbClr val="006699"/>
                </a:solidFill>
                <a:latin typeface="+mj-lt"/>
              </a:rPr>
              <a:t>LKMs</a:t>
            </a:r>
            <a:r>
              <a:rPr lang="en-US" altLang="en-US" sz="2400" dirty="0"/>
              <a:t>)</a:t>
            </a:r>
          </a:p>
          <a:p>
            <a:pPr lvl="1"/>
            <a:r>
              <a:rPr lang="en-US" altLang="en-US" sz="2400" dirty="0"/>
              <a:t>Uses object-oriented approach</a:t>
            </a:r>
          </a:p>
          <a:p>
            <a:pPr lvl="1"/>
            <a:r>
              <a:rPr lang="en-US" altLang="en-US" sz="2400" dirty="0"/>
              <a:t>Each core component is separate</a:t>
            </a:r>
          </a:p>
          <a:p>
            <a:pPr lvl="1"/>
            <a:r>
              <a:rPr lang="en-US" altLang="en-US" sz="2400" dirty="0"/>
              <a:t>Each talks to the others over known interfaces</a:t>
            </a:r>
          </a:p>
          <a:p>
            <a:pPr lvl="1"/>
            <a:r>
              <a:rPr lang="en-US" altLang="en-US" sz="2400" dirty="0"/>
              <a:t>Each is loadable as needed within the kernel</a:t>
            </a:r>
          </a:p>
          <a:p>
            <a:r>
              <a:rPr lang="en-US" altLang="en-US" sz="2400" dirty="0"/>
              <a:t>Overall, similar to layers but more flexible</a:t>
            </a:r>
          </a:p>
          <a:p>
            <a:pPr lvl="1"/>
            <a:r>
              <a:rPr lang="en-US" altLang="en-US" sz="2400" dirty="0"/>
              <a:t>Linux, Solaris, etc.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sz="2000" dirty="0"/>
              <a:t>Most modern </a:t>
            </a:r>
            <a:r>
              <a:rPr lang="en-US" altLang="zh-TW" sz="2000" dirty="0"/>
              <a:t>OS</a:t>
            </a:r>
            <a:r>
              <a:rPr lang="zh-TW" altLang="en-US" sz="2000" dirty="0"/>
              <a:t> </a:t>
            </a:r>
            <a:r>
              <a:rPr lang="en-US" altLang="en-US" sz="2000" dirty="0"/>
              <a:t>are not one pure model</a:t>
            </a:r>
          </a:p>
          <a:p>
            <a:pPr lvl="1"/>
            <a:r>
              <a:rPr lang="en-US" altLang="en-US" sz="2000" dirty="0"/>
              <a:t>Hybrid combines multiple approaches to address performance, security, usability needs</a:t>
            </a:r>
          </a:p>
          <a:p>
            <a:pPr lvl="1"/>
            <a:r>
              <a:rPr lang="en-US" altLang="en-US" sz="2000" dirty="0"/>
              <a:t>Linux and Solaris kernels in kernel address space, so monolithic, plus modular for dynamic loading of functionality</a:t>
            </a:r>
          </a:p>
          <a:p>
            <a:pPr lvl="1"/>
            <a:r>
              <a:rPr lang="en-US" altLang="en-US" sz="2000" dirty="0"/>
              <a:t>Windows mostly monolithic, plus microkernel for different subsystem </a:t>
            </a:r>
            <a:r>
              <a:rPr lang="en-US" altLang="en-US" sz="2000" b="1" i="1" dirty="0"/>
              <a:t>personalities</a:t>
            </a:r>
          </a:p>
          <a:p>
            <a:r>
              <a:rPr lang="en-US" altLang="en-US" sz="2000" dirty="0"/>
              <a:t>Apple Mac OS X hybrid, layered, </a:t>
            </a:r>
            <a:r>
              <a:rPr lang="en-US" altLang="en-US" sz="2000" b="1" dirty="0">
                <a:solidFill>
                  <a:srgbClr val="006699"/>
                </a:solidFill>
                <a:latin typeface="+mj-lt"/>
              </a:rPr>
              <a:t>Aqua</a:t>
            </a:r>
            <a:r>
              <a:rPr lang="en-US" altLang="en-US" sz="2000" dirty="0"/>
              <a:t> UI plus </a:t>
            </a:r>
            <a:r>
              <a:rPr lang="en-US" altLang="en-US" sz="2000" b="1" dirty="0">
                <a:solidFill>
                  <a:srgbClr val="006699"/>
                </a:solidFill>
                <a:latin typeface="+mj-lt"/>
              </a:rPr>
              <a:t>Cocoa</a:t>
            </a:r>
            <a:r>
              <a:rPr lang="en-US" altLang="en-US" sz="2000" dirty="0"/>
              <a:t> programming environment</a:t>
            </a:r>
          </a:p>
          <a:p>
            <a:pPr lvl="1"/>
            <a:r>
              <a:rPr lang="en-US" altLang="en-US" sz="2000" dirty="0"/>
              <a:t>Below is kernel consisting of Mach microkernel and BSD Unix parts, plus I/O kit and dynamically loadable modules (called </a:t>
            </a:r>
            <a:r>
              <a:rPr lang="en-US" altLang="en-US" sz="2000" b="1" dirty="0">
                <a:solidFill>
                  <a:srgbClr val="006699"/>
                </a:solidFill>
                <a:latin typeface="+mj-lt"/>
              </a:rPr>
              <a:t>kernel</a:t>
            </a:r>
            <a:r>
              <a:rPr lang="en-US" altLang="en-US" sz="2000" b="1" dirty="0">
                <a:solidFill>
                  <a:srgbClr val="3366FF"/>
                </a:solidFill>
              </a:rPr>
              <a:t> </a:t>
            </a:r>
            <a:r>
              <a:rPr lang="en-US" altLang="en-US" sz="2000" b="1" dirty="0">
                <a:solidFill>
                  <a:srgbClr val="006699"/>
                </a:solidFill>
                <a:latin typeface="+mj-lt"/>
              </a:rPr>
              <a:t>extensions</a:t>
            </a:r>
            <a:r>
              <a:rPr lang="en-US" altLang="en-US" sz="2000"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03784" y="1450124"/>
            <a:ext cx="5241234" cy="4316528"/>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53917" y="1226390"/>
            <a:ext cx="4283766" cy="446761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sz="2400" dirty="0"/>
              <a:t>OS services that are helpful to the user (cont.):</a:t>
            </a:r>
          </a:p>
          <a:p>
            <a:pPr lvl="1"/>
            <a:r>
              <a:rPr lang="en-US" altLang="en-US" sz="2400" b="1" dirty="0"/>
              <a:t>I/O operations </a:t>
            </a:r>
            <a:r>
              <a:rPr lang="en-US" altLang="en-US" sz="2400" dirty="0"/>
              <a:t>-  A running program may require I/O, which may involve a file or an I/O device</a:t>
            </a:r>
          </a:p>
          <a:p>
            <a:pPr lvl="1"/>
            <a:r>
              <a:rPr lang="en-US" altLang="en-US" sz="2400" b="1" dirty="0"/>
              <a:t>File-system manipulation </a:t>
            </a:r>
            <a:r>
              <a:rPr lang="en-US" altLang="en-US" sz="2400" dirty="0"/>
              <a:t>-  The file system is of particular interest </a:t>
            </a:r>
          </a:p>
          <a:p>
            <a:pPr lvl="2"/>
            <a:r>
              <a:rPr lang="en-US" altLang="en-US" sz="2400" dirty="0"/>
              <a:t>Programs need to read and write files and directories, create and delete them, search them, list file information, permission management</a:t>
            </a:r>
            <a:endParaRPr lang="en-US" altLang="en-US" sz="2400" b="1" dirty="0"/>
          </a:p>
          <a:p>
            <a:pPr lvl="1"/>
            <a:endParaRPr lang="en-US" altLang="en-US" dirty="0"/>
          </a:p>
        </p:txBody>
      </p:sp>
    </p:spTree>
    <p:extLst>
      <p:ext uri="{BB962C8B-B14F-4D97-AF65-F5344CB8AC3E}">
        <p14:creationId xmlns:p14="http://schemas.microsoft.com/office/powerpoint/2010/main" val="2849012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sz="2000" dirty="0"/>
              <a:t>Apple mobile OS for </a:t>
            </a:r>
            <a:r>
              <a:rPr lang="en-US" altLang="en-US" sz="2000" b="1" i="1" dirty="0"/>
              <a:t>iPhone</a:t>
            </a:r>
            <a:r>
              <a:rPr lang="en-US" altLang="en-US" sz="2000" dirty="0"/>
              <a:t>, </a:t>
            </a:r>
            <a:r>
              <a:rPr lang="en-US" altLang="en-US" sz="2000" b="1" i="1" dirty="0"/>
              <a:t>iPad</a:t>
            </a:r>
            <a:endParaRPr lang="en-US" altLang="en-US" sz="2000" dirty="0"/>
          </a:p>
          <a:p>
            <a:pPr lvl="1"/>
            <a:r>
              <a:rPr lang="en-US" altLang="en-US" sz="2000" dirty="0"/>
              <a:t>Structured on Mac OS X, added functionality</a:t>
            </a:r>
          </a:p>
          <a:p>
            <a:pPr lvl="1"/>
            <a:r>
              <a:rPr lang="en-US" altLang="en-US" sz="2000" dirty="0"/>
              <a:t>Does not run OS X applications natively</a:t>
            </a:r>
          </a:p>
          <a:p>
            <a:pPr lvl="2"/>
            <a:r>
              <a:rPr lang="en-US" altLang="en-US" sz="2000" dirty="0"/>
              <a:t>Also runs on different CPU architecture (ARM vs. Intel)</a:t>
            </a:r>
          </a:p>
          <a:p>
            <a:pPr lvl="1"/>
            <a:r>
              <a:rPr lang="en-US" altLang="en-US" sz="2000" b="1" dirty="0">
                <a:solidFill>
                  <a:srgbClr val="006699"/>
                </a:solidFill>
                <a:latin typeface="+mj-lt"/>
              </a:rPr>
              <a:t>Cocoa</a:t>
            </a:r>
            <a:r>
              <a:rPr lang="en-US" altLang="en-US" sz="2000" b="1" dirty="0">
                <a:solidFill>
                  <a:srgbClr val="3366FF"/>
                </a:solidFill>
              </a:rPr>
              <a:t> </a:t>
            </a:r>
            <a:r>
              <a:rPr lang="en-US" altLang="en-US" sz="2000" b="1" dirty="0">
                <a:solidFill>
                  <a:srgbClr val="006699"/>
                </a:solidFill>
                <a:latin typeface="+mj-lt"/>
              </a:rPr>
              <a:t>Touch</a:t>
            </a:r>
            <a:r>
              <a:rPr lang="en-US" altLang="en-US" sz="2000" b="1" dirty="0">
                <a:solidFill>
                  <a:srgbClr val="3366FF"/>
                </a:solidFill>
              </a:rPr>
              <a:t> </a:t>
            </a:r>
            <a:r>
              <a:rPr lang="en-US" altLang="en-US" sz="2000" dirty="0"/>
              <a:t>Objective-C API for developing apps</a:t>
            </a:r>
          </a:p>
          <a:p>
            <a:pPr lvl="1"/>
            <a:r>
              <a:rPr lang="en-US" altLang="en-US" sz="2000" b="1" dirty="0">
                <a:solidFill>
                  <a:srgbClr val="006699"/>
                </a:solidFill>
                <a:latin typeface="+mj-lt"/>
              </a:rPr>
              <a:t>Media</a:t>
            </a:r>
            <a:r>
              <a:rPr lang="en-US" altLang="en-US" sz="2000" b="1" dirty="0">
                <a:solidFill>
                  <a:srgbClr val="3366FF"/>
                </a:solidFill>
              </a:rPr>
              <a:t> </a:t>
            </a:r>
            <a:r>
              <a:rPr lang="en-US" altLang="en-US" sz="2000" b="1" dirty="0">
                <a:solidFill>
                  <a:srgbClr val="006699"/>
                </a:solidFill>
                <a:latin typeface="+mj-lt"/>
              </a:rPr>
              <a:t>services</a:t>
            </a:r>
            <a:r>
              <a:rPr lang="en-US" altLang="en-US" sz="2000" b="1" dirty="0">
                <a:solidFill>
                  <a:srgbClr val="3366FF"/>
                </a:solidFill>
              </a:rPr>
              <a:t> </a:t>
            </a:r>
            <a:r>
              <a:rPr lang="en-US" altLang="en-US" sz="2000" dirty="0"/>
              <a:t>layer for graphics, audio, video</a:t>
            </a:r>
          </a:p>
          <a:p>
            <a:pPr lvl="1"/>
            <a:r>
              <a:rPr lang="en-US" altLang="en-US" sz="2000" b="1" dirty="0">
                <a:solidFill>
                  <a:srgbClr val="006699"/>
                </a:solidFill>
                <a:latin typeface="+mj-lt"/>
              </a:rPr>
              <a:t>Core</a:t>
            </a:r>
            <a:r>
              <a:rPr lang="en-US" altLang="en-US" sz="2000" b="1" dirty="0">
                <a:solidFill>
                  <a:srgbClr val="3366FF"/>
                </a:solidFill>
              </a:rPr>
              <a:t> </a:t>
            </a:r>
            <a:r>
              <a:rPr lang="en-US" altLang="en-US" sz="2000" b="1" dirty="0">
                <a:solidFill>
                  <a:srgbClr val="006699"/>
                </a:solidFill>
                <a:latin typeface="+mj-lt"/>
              </a:rPr>
              <a:t>services</a:t>
            </a:r>
            <a:r>
              <a:rPr lang="en-US" altLang="en-US" sz="2000" b="1" dirty="0">
                <a:solidFill>
                  <a:srgbClr val="3366FF"/>
                </a:solidFill>
              </a:rPr>
              <a:t> </a:t>
            </a:r>
            <a:r>
              <a:rPr lang="en-US" altLang="en-US" sz="2000" dirty="0"/>
              <a:t>provides cloud computing, databases</a:t>
            </a:r>
          </a:p>
          <a:p>
            <a:pPr lvl="1"/>
            <a:r>
              <a:rPr lang="en-US" altLang="en-US" sz="2000" dirty="0"/>
              <a:t>Core </a:t>
            </a:r>
            <a:r>
              <a:rPr lang="en-US" altLang="zh-TW" sz="2000" dirty="0"/>
              <a:t>OS</a:t>
            </a:r>
            <a:r>
              <a:rPr lang="en-US" altLang="en-US" sz="2000" dirty="0"/>
              <a:t>,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sz="2000" dirty="0"/>
              <a:t>Developed by Open Handset Alliance (mostly Google)</a:t>
            </a:r>
          </a:p>
          <a:p>
            <a:pPr lvl="1"/>
            <a:r>
              <a:rPr lang="en-US" altLang="en-US" sz="2000" dirty="0"/>
              <a:t>Open Source</a:t>
            </a:r>
          </a:p>
          <a:p>
            <a:r>
              <a:rPr lang="en-US" altLang="en-US" sz="2000" dirty="0"/>
              <a:t>Similar stack to iOS</a:t>
            </a:r>
          </a:p>
          <a:p>
            <a:r>
              <a:rPr lang="en-US" altLang="en-US" sz="2000" dirty="0"/>
              <a:t>Based on Linux kernel but modified</a:t>
            </a:r>
          </a:p>
          <a:p>
            <a:pPr lvl="1"/>
            <a:r>
              <a:rPr lang="en-US" altLang="en-US" sz="2000" dirty="0"/>
              <a:t>Provides process, memory, device-driver management</a:t>
            </a:r>
          </a:p>
          <a:p>
            <a:pPr lvl="1"/>
            <a:r>
              <a:rPr lang="en-US" altLang="en-US" sz="2000" dirty="0"/>
              <a:t>Adds power management </a:t>
            </a:r>
          </a:p>
          <a:p>
            <a:r>
              <a:rPr lang="en-US" altLang="en-US" sz="2000" dirty="0"/>
              <a:t>Runtime environment includes core set of libraries and Dalvik virtual machine</a:t>
            </a:r>
          </a:p>
          <a:p>
            <a:pPr lvl="1"/>
            <a:r>
              <a:rPr lang="en-US" altLang="en-US" sz="2000" dirty="0"/>
              <a:t>Apps developed in Java plus Android API</a:t>
            </a:r>
          </a:p>
          <a:p>
            <a:pPr lvl="2"/>
            <a:r>
              <a:rPr lang="en-US" altLang="en-US" sz="2000" dirty="0"/>
              <a:t>Java class files compiled to Java bytecode then translated to executable than runs in Dalvik VM</a:t>
            </a:r>
          </a:p>
          <a:p>
            <a:r>
              <a:rPr lang="en-US" altLang="en-US" sz="2000" dirty="0"/>
              <a:t>Libraries include frameworks for web browser (</a:t>
            </a:r>
            <a:r>
              <a:rPr lang="en-US" altLang="en-US" sz="2000" dirty="0" err="1"/>
              <a:t>webkit</a:t>
            </a:r>
            <a:r>
              <a:rPr lang="en-US" altLang="en-US" sz="2000" dirty="0"/>
              <a:t>), database (SQLite), multimedia, smaller </a:t>
            </a:r>
            <a:r>
              <a:rPr lang="en-US" altLang="en-US" sz="2000" dirty="0" err="1"/>
              <a:t>libc</a:t>
            </a:r>
            <a:endParaRPr lang="en-US" alt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sz="2000" dirty="0"/>
              <a:t>OS generally designed to run on a class of systems with variety of peripherals</a:t>
            </a:r>
          </a:p>
          <a:p>
            <a:r>
              <a:rPr lang="en-US" altLang="en-US" sz="2000" dirty="0"/>
              <a:t>Commonly, OS already installed on purchased computer</a:t>
            </a:r>
          </a:p>
          <a:p>
            <a:pPr lvl="1"/>
            <a:r>
              <a:rPr lang="en-US" altLang="en-US" sz="2000" dirty="0"/>
              <a:t>But can build and install some other OS</a:t>
            </a:r>
          </a:p>
          <a:p>
            <a:pPr lvl="1"/>
            <a:r>
              <a:rPr lang="en-US" altLang="en-US" sz="2000" dirty="0"/>
              <a:t>If generating an OS from scratch</a:t>
            </a:r>
          </a:p>
          <a:p>
            <a:pPr lvl="2"/>
            <a:r>
              <a:rPr lang="en-US" altLang="en-US" sz="2000" dirty="0"/>
              <a:t>Write the OS source code</a:t>
            </a:r>
          </a:p>
          <a:p>
            <a:pPr lvl="2"/>
            <a:r>
              <a:rPr lang="en-US" altLang="en-US" sz="2000" dirty="0"/>
              <a:t>Configure the OS for the system on which it will run</a:t>
            </a:r>
          </a:p>
          <a:p>
            <a:pPr lvl="2"/>
            <a:r>
              <a:rPr lang="en-US" altLang="en-US" sz="2000" dirty="0"/>
              <a:t>Compile the OS</a:t>
            </a:r>
          </a:p>
          <a:p>
            <a:pPr lvl="2"/>
            <a:r>
              <a:rPr lang="en-US" altLang="en-US" sz="2000" dirty="0"/>
              <a:t>Install the OS</a:t>
            </a:r>
          </a:p>
          <a:p>
            <a:pPr lvl="2"/>
            <a:r>
              <a:rPr lang="en-US" altLang="en-US" sz="2000" dirty="0"/>
              <a:t>Boot the computer and its new OS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sz="2400" dirty="0"/>
              <a:t>Download Linux source code (</a:t>
            </a:r>
            <a:r>
              <a:rPr lang="en-US" altLang="en-US" sz="2400" dirty="0">
                <a:solidFill>
                  <a:srgbClr val="996600"/>
                </a:solidFill>
              </a:rPr>
              <a:t>http://www.kernel.org</a:t>
            </a:r>
            <a:r>
              <a:rPr lang="en-US" altLang="en-US" sz="2400" dirty="0"/>
              <a:t>)</a:t>
            </a:r>
          </a:p>
          <a:p>
            <a:r>
              <a:rPr lang="en-US" altLang="en-US" sz="2400" dirty="0"/>
              <a:t>Configure kernel via “</a:t>
            </a:r>
            <a:r>
              <a:rPr lang="en-US" altLang="en-US" sz="2800" dirty="0">
                <a:latin typeface="Courier New" panose="02070309020205020404" pitchFamily="49" charset="0"/>
                <a:cs typeface="Courier New" panose="02070309020205020404" pitchFamily="49" charset="0"/>
              </a:rPr>
              <a:t>make </a:t>
            </a:r>
            <a:r>
              <a:rPr lang="en-US" altLang="en-US" sz="2800" dirty="0" err="1">
                <a:latin typeface="Courier New" panose="02070309020205020404" pitchFamily="49" charset="0"/>
                <a:cs typeface="Courier New" panose="02070309020205020404" pitchFamily="49" charset="0"/>
              </a:rPr>
              <a:t>menuconfig</a:t>
            </a:r>
            <a:r>
              <a:rPr lang="en-US" altLang="en-US" sz="2400" dirty="0"/>
              <a:t>”</a:t>
            </a:r>
          </a:p>
          <a:p>
            <a:r>
              <a:rPr lang="en-US" altLang="en-US" sz="2400" dirty="0"/>
              <a:t>Compile the kernel using “</a:t>
            </a:r>
            <a:r>
              <a:rPr lang="en-US" altLang="en-US" sz="2400" dirty="0">
                <a:latin typeface="Courier New" panose="02070309020205020404" pitchFamily="49" charset="0"/>
                <a:cs typeface="Courier New" panose="02070309020205020404" pitchFamily="49" charset="0"/>
              </a:rPr>
              <a:t>make</a:t>
            </a:r>
            <a:r>
              <a:rPr lang="en-US" altLang="en-US" sz="2400" dirty="0"/>
              <a:t>”</a:t>
            </a:r>
          </a:p>
          <a:p>
            <a:pPr lvl="1"/>
            <a:r>
              <a:rPr lang="en-US" altLang="en-US" sz="2400" dirty="0"/>
              <a:t>Produces </a:t>
            </a:r>
            <a:r>
              <a:rPr lang="en-US" altLang="en-US" sz="2400" dirty="0" err="1">
                <a:latin typeface="Courier New" panose="02070309020205020404" pitchFamily="49" charset="0"/>
                <a:cs typeface="Courier New" panose="02070309020205020404" pitchFamily="49" charset="0"/>
              </a:rPr>
              <a:t>vmlinuz</a:t>
            </a:r>
            <a:r>
              <a:rPr lang="en-US" altLang="en-US" sz="2400" dirty="0"/>
              <a:t>, the kernel image</a:t>
            </a:r>
          </a:p>
          <a:p>
            <a:pPr lvl="1"/>
            <a:r>
              <a:rPr lang="en-US" altLang="en-US" sz="2400" dirty="0"/>
              <a:t>Compile kernel modules via “</a:t>
            </a:r>
            <a:r>
              <a:rPr lang="en-US" altLang="en-US" sz="2400" dirty="0">
                <a:latin typeface="Courier New" panose="02070309020205020404" pitchFamily="49" charset="0"/>
                <a:cs typeface="Courier New" panose="02070309020205020404" pitchFamily="49" charset="0"/>
              </a:rPr>
              <a:t>make modules</a:t>
            </a:r>
            <a:r>
              <a:rPr lang="en-US" altLang="en-US" sz="2400" dirty="0"/>
              <a:t>”</a:t>
            </a:r>
          </a:p>
          <a:p>
            <a:pPr lvl="1"/>
            <a:r>
              <a:rPr lang="en-US" altLang="en-US" sz="2400" dirty="0"/>
              <a:t>Install kernel modules into </a:t>
            </a:r>
            <a:r>
              <a:rPr lang="en-US" altLang="en-US" sz="2400" dirty="0" err="1">
                <a:latin typeface="Courier New" panose="02070309020205020404" pitchFamily="49" charset="0"/>
                <a:cs typeface="Courier New" panose="02070309020205020404" pitchFamily="49" charset="0"/>
              </a:rPr>
              <a:t>vmlinuz</a:t>
            </a:r>
            <a:r>
              <a:rPr lang="en-US" altLang="en-US" sz="2400" dirty="0"/>
              <a:t> via “</a:t>
            </a:r>
            <a:r>
              <a:rPr lang="en-US" altLang="en-US" sz="2400" dirty="0">
                <a:latin typeface="Courier New" panose="02070309020205020404" pitchFamily="49" charset="0"/>
                <a:cs typeface="Courier New" panose="02070309020205020404" pitchFamily="49" charset="0"/>
              </a:rPr>
              <a:t>make </a:t>
            </a:r>
            <a:r>
              <a:rPr lang="en-US" altLang="en-US" sz="2400" dirty="0" err="1">
                <a:latin typeface="Courier New" panose="02070309020205020404" pitchFamily="49" charset="0"/>
                <a:cs typeface="Courier New" panose="02070309020205020404" pitchFamily="49" charset="0"/>
              </a:rPr>
              <a:t>modules_install</a:t>
            </a:r>
            <a:r>
              <a:rPr lang="en-US" altLang="en-US" sz="2400" dirty="0"/>
              <a:t>”</a:t>
            </a:r>
          </a:p>
          <a:p>
            <a:pPr lvl="1"/>
            <a:r>
              <a:rPr lang="en-US" altLang="en-US" sz="2400" dirty="0"/>
              <a:t>Install new kernel on the system via “</a:t>
            </a:r>
            <a:r>
              <a:rPr lang="en-US" altLang="en-US" sz="2400" dirty="0">
                <a:latin typeface="Courier New" panose="02070309020205020404" pitchFamily="49" charset="0"/>
                <a:cs typeface="Courier New" panose="02070309020205020404" pitchFamily="49" charset="0"/>
              </a:rPr>
              <a:t>make install</a:t>
            </a:r>
            <a:r>
              <a:rPr lang="en-US" altLang="en-US" sz="2400" dirty="0"/>
              <a:t>”</a:t>
            </a:r>
          </a:p>
          <a:p>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OS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pPr lvl="1"/>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pPr lvl="1"/>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pPr lvl="1"/>
            <a:r>
              <a:rPr lang="en-US" altLang="en-US" dirty="0">
                <a:solidFill>
                  <a:srgbClr val="000000"/>
                </a:solidFill>
              </a:rPr>
              <a:t>OS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sz="2000" dirty="0"/>
              <a:t>Improve performance by removing bottlenecks</a:t>
            </a:r>
          </a:p>
          <a:p>
            <a:r>
              <a:rPr lang="en-US" altLang="en-US" sz="2000" dirty="0"/>
              <a:t>OS must provide means of computing and displaying measures of system behavior</a:t>
            </a:r>
            <a:endParaRPr lang="en-US" altLang="en-US" sz="2000" dirty="0">
              <a:solidFill>
                <a:srgbClr val="000000"/>
              </a:solidFill>
            </a:endParaRPr>
          </a:p>
          <a:p>
            <a:r>
              <a:rPr lang="en-US" altLang="en-US" sz="2000" dirty="0">
                <a:solidFill>
                  <a:srgbClr val="000000"/>
                </a:solidFill>
              </a:rPr>
              <a:t>For example, “top” program or Windows Task Manager</a:t>
            </a:r>
            <a:endParaRPr lang="en-US" altLang="en-US" sz="2000" dirty="0"/>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2740853"/>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7552358"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2400" dirty="0">
                <a:solidFill>
                  <a:srgbClr val="000000"/>
                </a:solidFill>
              </a:rPr>
              <a:t>Collects data for a specific event, such as steps involved in a system call invocation</a:t>
            </a:r>
          </a:p>
          <a:p>
            <a:r>
              <a:rPr lang="en-US" altLang="en-US" sz="2400" dirty="0">
                <a:solidFill>
                  <a:srgbClr val="000000"/>
                </a:solidFill>
              </a:rPr>
              <a:t>Tools include</a:t>
            </a:r>
          </a:p>
          <a:p>
            <a:pPr lvl="1"/>
            <a:r>
              <a:rPr lang="en-US" altLang="en-US" sz="2400" dirty="0" err="1">
                <a:solidFill>
                  <a:srgbClr val="000000"/>
                </a:solidFill>
              </a:rPr>
              <a:t>strace</a:t>
            </a:r>
            <a:r>
              <a:rPr lang="en-US" altLang="en-US" sz="2400" dirty="0">
                <a:solidFill>
                  <a:srgbClr val="000000"/>
                </a:solidFill>
              </a:rPr>
              <a:t> – trace system calls invoked by a process</a:t>
            </a:r>
          </a:p>
          <a:p>
            <a:pPr lvl="1"/>
            <a:r>
              <a:rPr lang="en-US" altLang="en-US" sz="2400" dirty="0" err="1">
                <a:solidFill>
                  <a:srgbClr val="000000"/>
                </a:solidFill>
              </a:rPr>
              <a:t>gdb</a:t>
            </a:r>
            <a:r>
              <a:rPr lang="en-US" altLang="en-US" sz="2400" dirty="0">
                <a:solidFill>
                  <a:srgbClr val="000000"/>
                </a:solidFill>
              </a:rPr>
              <a:t> – source-level debugger</a:t>
            </a:r>
          </a:p>
          <a:p>
            <a:pPr lvl="1"/>
            <a:r>
              <a:rPr lang="en-US" altLang="en-US" sz="2400" dirty="0">
                <a:solidFill>
                  <a:srgbClr val="000000"/>
                </a:solidFill>
              </a:rPr>
              <a:t>perf – collection of Linux performance tools</a:t>
            </a:r>
          </a:p>
          <a:p>
            <a:pPr lvl="1"/>
            <a:r>
              <a:rPr lang="en-US" altLang="en-US" sz="2400" dirty="0" err="1">
                <a:solidFill>
                  <a:srgbClr val="000000"/>
                </a:solidFill>
              </a:rPr>
              <a:t>tcpdump</a:t>
            </a:r>
            <a:r>
              <a:rPr lang="en-US" altLang="en-US" sz="2400" dirty="0">
                <a:solidFill>
                  <a:srgbClr val="000000"/>
                </a:solidFill>
              </a:rPr>
              <a:t> – collects network packets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2000" dirty="0">
                <a:solidFill>
                  <a:srgbClr val="000000"/>
                </a:solidFill>
              </a:rPr>
              <a:t>Debugging interactions between user-level and kernel code nearly impossible without toolset that understands both and an instrument their actions</a:t>
            </a:r>
          </a:p>
          <a:p>
            <a:r>
              <a:rPr lang="en-US" altLang="en-US" sz="2000" dirty="0">
                <a:solidFill>
                  <a:srgbClr val="000000"/>
                </a:solidFill>
              </a:rPr>
              <a:t>BCC (BPF Compiler Collection) is a rich toolkit providing tracing features for Linux</a:t>
            </a:r>
          </a:p>
          <a:p>
            <a:pPr lvl="1"/>
            <a:r>
              <a:rPr lang="en-US" altLang="en-US" sz="2000" dirty="0">
                <a:solidFill>
                  <a:srgbClr val="000000"/>
                </a:solidFill>
              </a:rPr>
              <a:t>See also the original </a:t>
            </a:r>
            <a:r>
              <a:rPr lang="en-US" altLang="en-US" sz="2000" dirty="0" err="1">
                <a:solidFill>
                  <a:srgbClr val="000000"/>
                </a:solidFill>
              </a:rPr>
              <a:t>DTrace</a:t>
            </a:r>
            <a:endParaRPr lang="en-US" altLang="en-US" sz="2000" dirty="0">
              <a:solidFill>
                <a:srgbClr val="000000"/>
              </a:solidFill>
            </a:endParaRPr>
          </a:p>
          <a:p>
            <a:r>
              <a:rPr lang="en-US" altLang="en-US" sz="2000" dirty="0">
                <a:solidFill>
                  <a:srgbClr val="000000"/>
                </a:solidFill>
              </a:rPr>
              <a:t>For example, disksnoop.py traces disk I/O activity</a:t>
            </a: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r>
              <a:rPr lang="en-US" altLang="en-US" sz="2000" dirty="0">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897" y="3967094"/>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sz="2000" dirty="0"/>
              <a:t>OS services that are helpful to the user (Cont.):</a:t>
            </a:r>
            <a:endParaRPr lang="en-US" altLang="en-US" sz="2000" b="1" dirty="0"/>
          </a:p>
          <a:p>
            <a:pPr lvl="1"/>
            <a:r>
              <a:rPr lang="en-US" altLang="en-US" sz="2000" b="1" dirty="0"/>
              <a:t>Communications</a:t>
            </a:r>
            <a:r>
              <a:rPr lang="en-US" altLang="en-US" sz="2000" dirty="0"/>
              <a:t> – Processes may exchange information, on the same computer or between computers over a network</a:t>
            </a:r>
          </a:p>
          <a:p>
            <a:pPr lvl="2"/>
            <a:r>
              <a:rPr lang="en-US" altLang="en-US" sz="2000" dirty="0"/>
              <a:t>Communications may be via shared memory or through message passing (packets moved by the OS)</a:t>
            </a:r>
          </a:p>
          <a:p>
            <a:pPr lvl="1"/>
            <a:r>
              <a:rPr lang="en-US" altLang="en-US" sz="2000" b="1" dirty="0"/>
              <a:t>Error detection </a:t>
            </a:r>
            <a:r>
              <a:rPr lang="en-US" altLang="en-US" sz="2000" dirty="0"/>
              <a:t>– OS needs to be constantly aware of possible errors</a:t>
            </a:r>
          </a:p>
          <a:p>
            <a:pPr lvl="2"/>
            <a:r>
              <a:rPr lang="en-US" altLang="en-US" sz="2000" dirty="0"/>
              <a:t>May occur in the CPU and memory hardware, in I/O devices, in user program</a:t>
            </a:r>
          </a:p>
          <a:p>
            <a:pPr lvl="2"/>
            <a:r>
              <a:rPr lang="en-US" altLang="en-US" sz="2000" dirty="0"/>
              <a:t>For each type of error, OS should take the appropriate action to ensure correct and consistent computing</a:t>
            </a:r>
          </a:p>
          <a:p>
            <a:pPr lvl="2"/>
            <a:r>
              <a:rPr lang="en-US" altLang="en-US" sz="2000" dirty="0"/>
              <a:t>Debugging facilities can greatly enhance the user</a:t>
            </a:r>
            <a:r>
              <a:rPr lang="ja-JP" altLang="en-US" sz="2000" dirty="0"/>
              <a:t>’</a:t>
            </a:r>
            <a:r>
              <a:rPr lang="en-US" altLang="ja-JP" sz="2000" dirty="0"/>
              <a:t>s and programmer</a:t>
            </a:r>
            <a:r>
              <a:rPr lang="ja-JP" altLang="en-US" sz="2000" dirty="0"/>
              <a:t>’</a:t>
            </a:r>
            <a:r>
              <a:rPr lang="en-US" altLang="ja-JP" sz="2000" dirty="0"/>
              <a:t>s abilities to efficiently use the system</a:t>
            </a:r>
            <a:endParaRPr lang="en-US" alt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dirty="0"/>
              <a:t>Another set of OS functions exists for ensuring the efficient operation of the system itself via resource sharing:</a:t>
            </a:r>
          </a:p>
          <a:p>
            <a:pPr lvl="1">
              <a:lnSpc>
                <a:spcPct val="90000"/>
              </a:lnSpc>
            </a:pPr>
            <a:r>
              <a:rPr lang="en-US" altLang="en-US" b="1" dirty="0"/>
              <a:t>Resource allocation - </a:t>
            </a:r>
            <a:r>
              <a:rPr lang="en-US" altLang="en-US" dirty="0"/>
              <a:t>When multiple users or multiple jobs running concurrently, resources must be allocated to each of them</a:t>
            </a:r>
          </a:p>
          <a:p>
            <a:pPr lvl="2">
              <a:lnSpc>
                <a:spcPct val="90000"/>
              </a:lnSpc>
            </a:pPr>
            <a:r>
              <a:rPr lang="en-US" altLang="en-US" dirty="0"/>
              <a:t>Many types of resources - CPU cycles, main memory, file storage, I/O devices</a:t>
            </a:r>
          </a:p>
          <a:p>
            <a:pPr lvl="1">
              <a:lnSpc>
                <a:spcPct val="90000"/>
              </a:lnSpc>
            </a:pPr>
            <a:r>
              <a:rPr lang="en-US" altLang="en-US" b="1" dirty="0"/>
              <a:t>Logging -</a:t>
            </a:r>
            <a:r>
              <a:rPr lang="en-US" altLang="en-US" dirty="0"/>
              <a:t> To keep track of which users use how much and what kinds of computer resources</a:t>
            </a:r>
          </a:p>
          <a:p>
            <a:pPr lvl="1">
              <a:lnSpc>
                <a:spcPct val="90000"/>
              </a:lnSpc>
            </a:pPr>
            <a:r>
              <a:rPr lang="en-US" altLang="en-US" b="1" dirty="0"/>
              <a:t>Protection and security - </a:t>
            </a:r>
            <a:r>
              <a:rPr lang="en-US" altLang="en-US" dirty="0"/>
              <a:t>The owners of information stored in a multiuser or networked computer system may want to control use of that information, concurrent processes should not interfere with each other</a:t>
            </a:r>
          </a:p>
          <a:p>
            <a:pPr lvl="2">
              <a:lnSpc>
                <a:spcPct val="90000"/>
              </a:lnSpc>
            </a:pPr>
            <a:r>
              <a:rPr lang="en-US" altLang="en-US" b="1" dirty="0"/>
              <a:t>Protection</a:t>
            </a:r>
            <a:r>
              <a:rPr lang="en-US" altLang="en-US" dirty="0"/>
              <a:t> involves ensuring that all access to system resources is controlled</a:t>
            </a:r>
          </a:p>
          <a:p>
            <a:pPr lvl="2">
              <a:lnSpc>
                <a:spcPct val="90000"/>
              </a:lnSpc>
            </a:pPr>
            <a:r>
              <a:rPr lang="en-US" altLang="en-US" b="1" dirty="0"/>
              <a:t>Security</a:t>
            </a:r>
            <a:r>
              <a:rPr lang="en-US" altLang="en-US" dirty="0"/>
              <a:t> of the system from outsiders requires user authentication, extends to defending external I/O devices from invalid access attempts</a:t>
            </a:r>
          </a:p>
          <a:p>
            <a:pPr>
              <a:lnSpc>
                <a:spcPct val="90000"/>
              </a:lnSpc>
              <a:buFont typeface="Monotype Sorts" pitchFamily="-84" charset="2"/>
              <a:buNone/>
            </a:pP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26" y="1544001"/>
            <a:ext cx="8197782" cy="408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橢圓 1">
            <a:extLst>
              <a:ext uri="{FF2B5EF4-FFF2-40B4-BE49-F238E27FC236}">
                <a16:creationId xmlns:a16="http://schemas.microsoft.com/office/drawing/2014/main" id="{0B723BC9-8D72-4EE5-A5EB-65C7102EACA1}"/>
              </a:ext>
            </a:extLst>
          </p:cNvPr>
          <p:cNvSpPr/>
          <p:nvPr/>
        </p:nvSpPr>
        <p:spPr bwMode="auto">
          <a:xfrm>
            <a:off x="616226" y="2958957"/>
            <a:ext cx="8197782" cy="297951"/>
          </a:xfrm>
          <a:prstGeom prst="ellipse">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8" y="1223963"/>
            <a:ext cx="7371589" cy="4131808"/>
          </a:xfrm>
        </p:spPr>
        <p:txBody>
          <a:bodyPr/>
          <a:lstStyle/>
          <a:p>
            <a:r>
              <a:rPr lang="en-US" altLang="en-US" sz="2400" dirty="0"/>
              <a:t>CLI allows direct command entry</a:t>
            </a:r>
          </a:p>
          <a:p>
            <a:r>
              <a:rPr lang="en-US" altLang="en-US" sz="2400" dirty="0"/>
              <a:t>Sometimes implemented in kernel, sometimes by systems program</a:t>
            </a:r>
          </a:p>
          <a:p>
            <a:r>
              <a:rPr lang="en-US" altLang="en-US" sz="2400" dirty="0"/>
              <a:t>Sometimes multiple flavors implemented – </a:t>
            </a:r>
            <a:r>
              <a:rPr lang="en-US" altLang="en-US" sz="2400" b="1" dirty="0">
                <a:solidFill>
                  <a:srgbClr val="006699"/>
                </a:solidFill>
                <a:latin typeface="+mj-lt"/>
              </a:rPr>
              <a:t>shells</a:t>
            </a:r>
          </a:p>
          <a:p>
            <a:r>
              <a:rPr lang="en-US" altLang="en-US" sz="2400" dirty="0"/>
              <a:t>Primarily fetches a command from user and executes it</a:t>
            </a:r>
          </a:p>
          <a:p>
            <a:r>
              <a:rPr lang="en-US" altLang="en-US" sz="2400" dirty="0"/>
              <a:t>Sometimes commands built-in, sometimes just names of programs</a:t>
            </a:r>
          </a:p>
          <a:p>
            <a:pPr lvl="1"/>
            <a:r>
              <a:rPr lang="en-US" altLang="en-US" sz="2400" dirty="0"/>
              <a:t>If the latter, adding new features doesn’</a:t>
            </a:r>
            <a:r>
              <a:rPr lang="en-US" altLang="ja-JP" sz="2400" dirty="0"/>
              <a:t>t require shell modification</a:t>
            </a:r>
            <a:endParaRPr lang="en-US" altLang="en-US" sz="2400"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9414</TotalTime>
  <Words>3351</Words>
  <Application>Microsoft Office PowerPoint</Application>
  <PresentationFormat>如螢幕大小 (4:3)</PresentationFormat>
  <Paragraphs>436</Paragraphs>
  <Slides>61</Slides>
  <Notes>53</Notes>
  <HiddenSlides>1</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61</vt:i4>
      </vt:variant>
    </vt:vector>
  </HeadingPairs>
  <TitlesOfParts>
    <vt:vector size="70" baseType="lpstr">
      <vt:lpstr>Monotype Sorts</vt:lpstr>
      <vt:lpstr>Arial</vt:lpstr>
      <vt:lpstr>Courier New</vt:lpstr>
      <vt:lpstr>Helvetica</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Process Control Example: Arduino</vt:lpstr>
      <vt:lpstr>Process Control 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Chris Wang</cp:lastModifiedBy>
  <cp:revision>232</cp:revision>
  <cp:lastPrinted>2001-06-14T13:58:17Z</cp:lastPrinted>
  <dcterms:created xsi:type="dcterms:W3CDTF">2011-01-13T23:43:38Z</dcterms:created>
  <dcterms:modified xsi:type="dcterms:W3CDTF">2025-02-26T03:16:46Z</dcterms:modified>
</cp:coreProperties>
</file>